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71" r:id="rId5"/>
    <p:sldMasterId id="2147483648" r:id="rId6"/>
    <p:sldMasterId id="2147483659" r:id="rId7"/>
    <p:sldMasterId id="2147483694" r:id="rId8"/>
    <p:sldMasterId id="2147483690" r:id="rId9"/>
    <p:sldMasterId id="2147483691" r:id="rId10"/>
  </p:sldMasterIdLst>
  <p:notesMasterIdLst>
    <p:notesMasterId r:id="rId49"/>
  </p:notesMasterIdLst>
  <p:sldIdLst>
    <p:sldId id="257" r:id="rId11"/>
    <p:sldId id="333" r:id="rId12"/>
    <p:sldId id="335" r:id="rId13"/>
    <p:sldId id="360" r:id="rId14"/>
    <p:sldId id="361" r:id="rId15"/>
    <p:sldId id="336" r:id="rId16"/>
    <p:sldId id="362" r:id="rId17"/>
    <p:sldId id="363" r:id="rId18"/>
    <p:sldId id="364" r:id="rId19"/>
    <p:sldId id="365" r:id="rId20"/>
    <p:sldId id="366" r:id="rId21"/>
    <p:sldId id="337" r:id="rId22"/>
    <p:sldId id="367" r:id="rId23"/>
    <p:sldId id="377" r:id="rId24"/>
    <p:sldId id="369" r:id="rId25"/>
    <p:sldId id="338" r:id="rId26"/>
    <p:sldId id="388" r:id="rId27"/>
    <p:sldId id="389" r:id="rId28"/>
    <p:sldId id="370" r:id="rId29"/>
    <p:sldId id="342" r:id="rId30"/>
    <p:sldId id="341" r:id="rId31"/>
    <p:sldId id="371" r:id="rId32"/>
    <p:sldId id="372" r:id="rId33"/>
    <p:sldId id="339" r:id="rId34"/>
    <p:sldId id="340" r:id="rId35"/>
    <p:sldId id="373" r:id="rId36"/>
    <p:sldId id="375" r:id="rId37"/>
    <p:sldId id="374" r:id="rId38"/>
    <p:sldId id="376" r:id="rId39"/>
    <p:sldId id="334" r:id="rId40"/>
    <p:sldId id="383" r:id="rId41"/>
    <p:sldId id="384" r:id="rId42"/>
    <p:sldId id="381" r:id="rId43"/>
    <p:sldId id="382" r:id="rId44"/>
    <p:sldId id="385" r:id="rId45"/>
    <p:sldId id="386" r:id="rId46"/>
    <p:sldId id="387" r:id="rId47"/>
    <p:sldId id="32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14A5BC-75B8-C724-EF17-C35FA2323C3C}" name="Weber, Elizabeth" initials="" userId="S::elizabeth.weber@ndus.edu::13f20493-75c4-4c3d-b5eb-1f5314aa9b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A44"/>
    <a:srgbClr val="D4D4D4"/>
    <a:srgbClr val="EEEEEE"/>
    <a:srgbClr val="BBBBBB"/>
    <a:srgbClr val="A1A1A1"/>
    <a:srgbClr val="7F7F7F"/>
    <a:srgbClr val="595959"/>
    <a:srgbClr val="272727"/>
    <a:srgbClr val="0C0C0C"/>
    <a:srgbClr val="B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7"/>
    <p:restoredTop sz="86667"/>
  </p:normalViewPr>
  <p:slideViewPr>
    <p:cSldViewPr snapToGrid="0">
      <p:cViewPr varScale="1">
        <p:scale>
          <a:sx n="110" d="100"/>
          <a:sy n="110" d="100"/>
        </p:scale>
        <p:origin x="816" y="176"/>
      </p:cViewPr>
      <p:guideLst/>
    </p:cSldViewPr>
  </p:slideViewPr>
  <p:outlineViewPr>
    <p:cViewPr>
      <p:scale>
        <a:sx n="33" d="100"/>
        <a:sy n="33" d="100"/>
      </p:scale>
      <p:origin x="0" y="-684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60" d="100"/>
          <a:sy n="160" d="100"/>
        </p:scale>
        <p:origin x="6792" y="4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DF587-5BFA-5147-B7AC-CBE4084B1681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18FB-8940-8641-92C5-EE2420F575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D2258-7572-B62C-07D4-206978C79D99}"/>
              </a:ext>
            </a:extLst>
          </p:cNvPr>
          <p:cNvSpPr txBox="1"/>
          <p:nvPr/>
        </p:nvSpPr>
        <p:spPr>
          <a:xfrm>
            <a:off x="4375355" y="3519948"/>
            <a:ext cx="166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More Design Templates available under Layout Tab</a:t>
            </a:r>
          </a:p>
        </p:txBody>
      </p:sp>
    </p:spTree>
    <p:extLst>
      <p:ext uri="{BB962C8B-B14F-4D97-AF65-F5344CB8AC3E}">
        <p14:creationId xmlns:p14="http://schemas.microsoft.com/office/powerpoint/2010/main" val="39408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6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0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1FA81-FFBA-E36F-D908-8EFF298A1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E7DA61-076B-A95B-2443-CEDD2CCB0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93155-25FD-A018-7C5B-755A34342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32E77-783B-C873-6E6A-373EF1D60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F975E-CD40-5CF3-3881-79EE03111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EE793-5D69-A764-A312-6D7EAD637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63B78-FB51-12C7-E046-2762D8125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1B328-0989-A9C1-FC1F-953F15DD4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22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0FCBB-CFFB-E067-2D12-F1290FA32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28007-8DD5-377B-2354-95ADB0B2B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D86A6-E373-5D32-CD5C-556574CBF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109E5-7017-A91B-F435-C6DAB7C05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95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C4CA-4FD8-5EE4-07F5-91B0FE91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F8A6A-DC5F-459E-9ADD-4D8200E3A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69235-F762-B950-3AFD-8724BBFAE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D5C07-1A02-DFC7-9C90-E131E0CED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40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7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Please Note: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template has been created using the University of North Dakota brand guidelines. All colors and typefaces/fonts are within the brand guidelines and altering them isn’t suggested. Please visit </a:t>
            </a:r>
            <a:r>
              <a:rPr lang="en-US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UND.edu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/brand</a:t>
            </a:r>
            <a:r>
              <a:rPr lang="en-US" sz="12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 on using the UND brand or email </a:t>
            </a:r>
            <a:r>
              <a:rPr lang="en-US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identity@UND.edu</a:t>
            </a:r>
            <a:r>
              <a:rPr lang="en-US" sz="12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any UND branding questions.</a:t>
            </a:r>
            <a:endParaRPr lang="en-US" sz="1200" b="1" baseline="0" dirty="0">
              <a:solidFill>
                <a:srgbClr val="FF0000"/>
              </a:solidFill>
            </a:endParaRPr>
          </a:p>
          <a:p>
            <a:endParaRPr lang="en-US" sz="1200" b="1" baseline="0" dirty="0">
              <a:solidFill>
                <a:srgbClr val="FF0000"/>
              </a:solidFill>
            </a:endParaRPr>
          </a:p>
          <a:p>
            <a:r>
              <a:rPr lang="en-US" sz="1200" b="1" baseline="0" dirty="0">
                <a:solidFill>
                  <a:srgbClr val="FF0000"/>
                </a:solidFill>
              </a:rPr>
              <a:t>DON’T FORGET TO CHECK THE PRESENTATION FOR ACCESSIBILITY!</a:t>
            </a:r>
          </a:p>
          <a:p>
            <a:endParaRPr lang="en-US" b="0" dirty="0"/>
          </a:p>
          <a:p>
            <a:r>
              <a:rPr lang="en-US" b="1" dirty="0"/>
              <a:t>To Check Presentation Accessibility:</a:t>
            </a:r>
          </a:p>
          <a:p>
            <a:endParaRPr lang="en-US" b="0" dirty="0"/>
          </a:p>
          <a:p>
            <a:r>
              <a:rPr lang="en-US" b="0" dirty="0"/>
              <a:t>1.) Click on </a:t>
            </a:r>
            <a:r>
              <a:rPr lang="en-US" b="1" dirty="0"/>
              <a:t>Review Tab</a:t>
            </a:r>
          </a:p>
          <a:p>
            <a:r>
              <a:rPr lang="en-US" b="0" dirty="0"/>
              <a:t>2.) Click </a:t>
            </a:r>
            <a:r>
              <a:rPr lang="en-US" b="1" dirty="0"/>
              <a:t>Check Accessibility</a:t>
            </a:r>
          </a:p>
          <a:p>
            <a:r>
              <a:rPr lang="en-US" b="0" dirty="0"/>
              <a:t>3.) Window will open on right side of the screen </a:t>
            </a:r>
          </a:p>
          <a:p>
            <a:r>
              <a:rPr lang="en-US" b="0" dirty="0"/>
              <a:t>4.) Click on specific result for steps to fix the error and an explanation on why it needs fixing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318FB-8940-8641-92C5-EE2420F575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(1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>
            <a:extLst>
              <a:ext uri="{FF2B5EF4-FFF2-40B4-BE49-F238E27FC236}">
                <a16:creationId xmlns:a16="http://schemas.microsoft.com/office/drawing/2014/main" id="{783A828F-2AEA-5D7F-20D5-DE6F6F87F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622" y="2837629"/>
            <a:ext cx="7250405" cy="96772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480"/>
              </a:lnSpc>
              <a:defRPr sz="5400" cap="none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1-Line Presentation</a:t>
            </a:r>
            <a:r>
              <a:rPr lang="en-US" cap="none" baseline="0" dirty="0"/>
              <a:t> Title</a:t>
            </a:r>
            <a:endParaRPr lang="en-US" dirty="0"/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622" y="3812849"/>
            <a:ext cx="7250396" cy="40057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0" i="0" spc="30" baseline="0">
                <a:solidFill>
                  <a:schemeClr val="tx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08128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62EF7720-DFA1-6913-6F99-5422661F9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8348"/>
            <a:ext cx="9593730" cy="81506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9" name="Slide Subhead">
            <a:extLst>
              <a:ext uri="{FF2B5EF4-FFF2-40B4-BE49-F238E27FC236}">
                <a16:creationId xmlns:a16="http://schemas.microsoft.com/office/drawing/2014/main" id="{2DF45ED1-41AC-CD62-4C90-92B965DBE4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516289"/>
            <a:ext cx="9593730" cy="457201"/>
          </a:xfrm>
          <a:prstGeom prst="rect">
            <a:avLst/>
          </a:prstGeom>
        </p:spPr>
        <p:txBody>
          <a:bodyPr wrap="square" lIns="0" tIns="0" rIns="0" bIns="182880" anchor="ctr" anchorCtr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</a:defRPr>
            </a:lvl1pPr>
          </a:lstStyle>
          <a:p>
            <a:r>
              <a:rPr lang="en-US" b="0" i="0" dirty="0">
                <a:latin typeface="NimbusRomNo9L" pitchFamily="2" charset="0"/>
              </a:rPr>
              <a:t>Subtitle</a:t>
            </a:r>
            <a:endParaRPr lang="en-US" dirty="0"/>
          </a:p>
        </p:txBody>
      </p:sp>
      <p:sp>
        <p:nvSpPr>
          <p:cNvPr id="7" name="Slide Text">
            <a:extLst>
              <a:ext uri="{FF2B5EF4-FFF2-40B4-BE49-F238E27FC236}">
                <a16:creationId xmlns:a16="http://schemas.microsoft.com/office/drawing/2014/main" id="{84313250-E5EC-461C-C376-BFFB1F0985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992917"/>
            <a:ext cx="8679330" cy="3864119"/>
          </a:xfrm>
          <a:prstGeom prst="rect">
            <a:avLst/>
          </a:prstGeom>
        </p:spPr>
        <p:txBody>
          <a:bodyPr lIns="0" tIns="0" rIns="0" bIns="0" numCol="1" spcCol="457200" anchor="t" anchorCtr="0"/>
          <a:lstStyle>
            <a:lvl1pPr marL="0" indent="0">
              <a:lnSpc>
                <a:spcPts val="3380"/>
              </a:lnSpc>
              <a:spcAft>
                <a:spcPts val="600"/>
              </a:spcAft>
              <a:buNone/>
              <a:defRPr sz="2400"/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767EFD0E-C9DC-CB4E-3875-9B507ED40B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461" y="5943600"/>
            <a:ext cx="822960" cy="822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1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C68BB87D-AC75-8052-C8BE-C0F0D42AB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8348"/>
            <a:ext cx="9593730" cy="81506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10" name="Slide Text">
            <a:extLst>
              <a:ext uri="{FF2B5EF4-FFF2-40B4-BE49-F238E27FC236}">
                <a16:creationId xmlns:a16="http://schemas.microsoft.com/office/drawing/2014/main" id="{B28C5810-8A83-CE85-D119-0BEE2F05BB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516289"/>
            <a:ext cx="8679330" cy="4340747"/>
          </a:xfrm>
          <a:prstGeom prst="rect">
            <a:avLst/>
          </a:prstGeom>
        </p:spPr>
        <p:txBody>
          <a:bodyPr lIns="0" tIns="0" rIns="0" bIns="0" numCol="2" spcCol="457200" anchor="t" anchorCtr="0"/>
          <a:lstStyle>
            <a:lvl1pPr marL="0" indent="0">
              <a:lnSpc>
                <a:spcPts val="3380"/>
              </a:lnSpc>
              <a:spcAft>
                <a:spcPts val="600"/>
              </a:spcAft>
              <a:buNone/>
              <a:defRPr sz="2400"/>
            </a:lvl1pPr>
          </a:lstStyle>
          <a:p>
            <a:pPr lvl="0"/>
            <a:r>
              <a:rPr lang="en-US" dirty="0"/>
              <a:t>Two Column Body Copy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AE0E9DF-7196-0AA5-688E-FF3CAB060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461" y="5943600"/>
            <a:ext cx="822960" cy="822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7EE4BC2B-8423-C1B3-A576-B70B4B858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8348"/>
            <a:ext cx="9593730" cy="81506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10" name="Slide Text">
            <a:extLst>
              <a:ext uri="{FF2B5EF4-FFF2-40B4-BE49-F238E27FC236}">
                <a16:creationId xmlns:a16="http://schemas.microsoft.com/office/drawing/2014/main" id="{80204412-6E13-3E90-3D71-7D0B14A1E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516289"/>
            <a:ext cx="8679330" cy="4340747"/>
          </a:xfrm>
          <a:prstGeom prst="rect">
            <a:avLst/>
          </a:prstGeom>
        </p:spPr>
        <p:txBody>
          <a:bodyPr lIns="0" tIns="0" rIns="0" bIns="0" numCol="1" spcCol="457200" anchor="t" anchorCtr="0"/>
          <a:lstStyle>
            <a:lvl1pPr marL="342900" indent="-342900">
              <a:lnSpc>
                <a:spcPts val="338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2400"/>
            </a:lvl1pPr>
            <a:lvl2pPr>
              <a:lnSpc>
                <a:spcPts val="3380"/>
              </a:lnSpc>
              <a:spcAft>
                <a:spcPts val="600"/>
              </a:spcAft>
              <a:defRPr sz="2400"/>
            </a:lvl2pPr>
          </a:lstStyle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sz="2400" dirty="0"/>
              <a:t>Bulleted List</a:t>
            </a:r>
            <a:endParaRPr lang="en-US" dirty="0"/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BDBF0D4C-C928-A7C5-0DDC-4B3692887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461" y="5943600"/>
            <a:ext cx="822960" cy="822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7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Body and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D43000A7-98AB-97DF-5411-1A6D36EF2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8348"/>
            <a:ext cx="9593730" cy="81506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6" name="Slie Subtitle">
            <a:extLst>
              <a:ext uri="{FF2B5EF4-FFF2-40B4-BE49-F238E27FC236}">
                <a16:creationId xmlns:a16="http://schemas.microsoft.com/office/drawing/2014/main" id="{3C1895B0-0991-8204-2F6B-2BB3995F1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516289"/>
            <a:ext cx="9593730" cy="457201"/>
          </a:xfrm>
          <a:prstGeom prst="rect">
            <a:avLst/>
          </a:prstGeom>
        </p:spPr>
        <p:txBody>
          <a:bodyPr wrap="square" lIns="0" tIns="0" rIns="0" bIns="182880" anchor="ctr" anchorCtr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</a:defRPr>
            </a:lvl1pPr>
          </a:lstStyle>
          <a:p>
            <a:r>
              <a:rPr lang="en-US" b="0" i="0" dirty="0">
                <a:latin typeface="NimbusRomNo9L" pitchFamily="2" charset="0"/>
              </a:rPr>
              <a:t>Subtitle</a:t>
            </a:r>
            <a:endParaRPr lang="en-US" dirty="0"/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AAA14B57-46CF-635D-73E7-C93E59A81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993759"/>
            <a:ext cx="8679330" cy="1292366"/>
          </a:xfrm>
          <a:prstGeom prst="rect">
            <a:avLst/>
          </a:prstGeom>
        </p:spPr>
        <p:txBody>
          <a:bodyPr lIns="0" tIns="0" rIns="0" bIns="0" numCol="1" spcCol="457200" anchor="t" anchorCtr="0"/>
          <a:lstStyle>
            <a:lvl1pPr marL="0" indent="0">
              <a:lnSpc>
                <a:spcPts val="3380"/>
              </a:lnSpc>
              <a:spcAft>
                <a:spcPts val="600"/>
              </a:spcAft>
              <a:buNone/>
              <a:defRPr sz="2400"/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1" name="Bulleted List">
            <a:extLst>
              <a:ext uri="{FF2B5EF4-FFF2-40B4-BE49-F238E27FC236}">
                <a16:creationId xmlns:a16="http://schemas.microsoft.com/office/drawing/2014/main" id="{55CBE539-9D44-8034-1300-3AEDC4C4F1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3389600"/>
            <a:ext cx="8679330" cy="2554000"/>
          </a:xfrm>
          <a:prstGeom prst="rect">
            <a:avLst/>
          </a:prstGeom>
        </p:spPr>
        <p:txBody>
          <a:bodyPr lIns="0" tIns="0" rIns="0" bIns="0" numCol="1" spcCol="457200" anchor="t" anchorCtr="0"/>
          <a:lstStyle>
            <a:lvl1pPr marL="342900" indent="-342900">
              <a:lnSpc>
                <a:spcPts val="338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2400"/>
            </a:lvl1pPr>
            <a:lvl2pPr>
              <a:lnSpc>
                <a:spcPts val="3380"/>
              </a:lnSpc>
              <a:spcAft>
                <a:spcPts val="600"/>
              </a:spcAft>
              <a:defRPr sz="2400"/>
            </a:lvl2pPr>
          </a:lstStyle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sz="2400" dirty="0"/>
              <a:t>Bulleted List</a:t>
            </a:r>
            <a:endParaRPr lang="en-US" dirty="0"/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C62B0EE8-3097-79B2-7842-7EA54CFC0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461" y="5943600"/>
            <a:ext cx="822960" cy="822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9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82A2FAE-C14B-9A44-51B9-84271C367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461" y="5943600"/>
            <a:ext cx="822960" cy="822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815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  <p15:guide id="2" pos="69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with Content (1-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">
            <a:extLst>
              <a:ext uri="{FF2B5EF4-FFF2-40B4-BE49-F238E27FC236}">
                <a16:creationId xmlns:a16="http://schemas.microsoft.com/office/drawing/2014/main" id="{AFDE4231-EDCD-A9F2-B2B5-A7E7EFA88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47" y="3104230"/>
            <a:ext cx="4405107" cy="649540"/>
          </a:xfrm>
          <a:prstGeom prst="rect">
            <a:avLst/>
          </a:prstGeom>
        </p:spPr>
        <p:txBody>
          <a:bodyPr lIns="0" tIns="182880" rIns="0" bIns="0" anchor="ctr" anchorCtr="0"/>
          <a:lstStyle>
            <a:lvl1pPr>
              <a:defRPr sz="4000" b="0" i="0" spc="60" baseline="0">
                <a:solidFill>
                  <a:srgbClr val="009A44"/>
                </a:solidFill>
                <a:latin typeface="Oswald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1-Line Slide Title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446" y="3773259"/>
            <a:ext cx="4405108" cy="17334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8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7997" cy="67482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73152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picture from file</a:t>
            </a:r>
          </a:p>
        </p:txBody>
      </p:sp>
      <p:pic>
        <p:nvPicPr>
          <p:cNvPr id="31" name="UND Logo">
            <a:extLst>
              <a:ext uri="{FF2B5EF4-FFF2-40B4-BE49-F238E27FC236}">
                <a16:creationId xmlns:a16="http://schemas.microsoft.com/office/drawing/2014/main" id="{7A2B6C19-7BF9-0762-3FFC-C6DF7230B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6126173"/>
            <a:ext cx="1066800" cy="457200"/>
          </a:xfrm>
          <a:prstGeom prst="rect">
            <a:avLst/>
          </a:prstGeom>
        </p:spPr>
      </p:pic>
      <p:sp>
        <p:nvSpPr>
          <p:cNvPr id="4" name="Green Bottom Line">
            <a:extLst>
              <a:ext uri="{FF2B5EF4-FFF2-40B4-BE49-F238E27FC236}">
                <a16:creationId xmlns:a16="http://schemas.microsoft.com/office/drawing/2014/main" id="{60ACAA10-33E7-758E-715F-477421D9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9589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4" pos="30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with Content (2-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">
            <a:extLst>
              <a:ext uri="{FF2B5EF4-FFF2-40B4-BE49-F238E27FC236}">
                <a16:creationId xmlns:a16="http://schemas.microsoft.com/office/drawing/2014/main" id="{AFDE4231-EDCD-A9F2-B2B5-A7E7EFA88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693" y="2863118"/>
            <a:ext cx="4405107" cy="1131764"/>
          </a:xfrm>
          <a:prstGeom prst="rect">
            <a:avLst/>
          </a:prstGeom>
        </p:spPr>
        <p:txBody>
          <a:bodyPr lIns="0" tIns="91440" rIns="0" bIns="0" anchor="ctr" anchorCtr="0"/>
          <a:lstStyle>
            <a:lvl1pPr>
              <a:lnSpc>
                <a:spcPts val="4800"/>
              </a:lnSpc>
              <a:defRPr sz="4000" b="0" i="0" spc="60" baseline="0">
                <a:solidFill>
                  <a:srgbClr val="009A44"/>
                </a:solidFill>
                <a:latin typeface="Oswald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2-Line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693" y="4055435"/>
            <a:ext cx="4405108" cy="17463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8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1051"/>
            <a:ext cx="6858000" cy="67587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73152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picture from file</a:t>
            </a:r>
          </a:p>
        </p:txBody>
      </p:sp>
      <p:pic>
        <p:nvPicPr>
          <p:cNvPr id="31" name="UND Logo">
            <a:extLst>
              <a:ext uri="{FF2B5EF4-FFF2-40B4-BE49-F238E27FC236}">
                <a16:creationId xmlns:a16="http://schemas.microsoft.com/office/drawing/2014/main" id="{7A2B6C19-7BF9-0762-3FFC-C6DF7230B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6126173"/>
            <a:ext cx="1066800" cy="457200"/>
          </a:xfrm>
          <a:prstGeom prst="rect">
            <a:avLst/>
          </a:prstGeom>
        </p:spPr>
      </p:pic>
      <p:sp>
        <p:nvSpPr>
          <p:cNvPr id="4" name="Green Bottom Line">
            <a:extLst>
              <a:ext uri="{FF2B5EF4-FFF2-40B4-BE49-F238E27FC236}">
                <a16:creationId xmlns:a16="http://schemas.microsoft.com/office/drawing/2014/main" id="{85988BAC-64DF-3861-F384-0B077E705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8948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4" pos="30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E6438605-C745-91F1-E355-4CE36FD90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8960" y="4677922"/>
            <a:ext cx="8534400" cy="521543"/>
          </a:xfrm>
          <a:prstGeom prst="rect">
            <a:avLst/>
          </a:prstGeom>
        </p:spPr>
        <p:txBody>
          <a:bodyPr lIns="0" tIns="137160" rIns="0" bIns="0" anchor="ctr" anchorCtr="0"/>
          <a:lstStyle>
            <a:lvl1pPr>
              <a:defRPr sz="4000" b="0" i="0" spc="60" baseline="0">
                <a:solidFill>
                  <a:srgbClr val="009A44"/>
                </a:solidFill>
                <a:latin typeface="Oswald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88952" cy="44493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73152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picture from file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8960" y="5261522"/>
            <a:ext cx="8534400" cy="8646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1" name="UND Logo">
            <a:extLst>
              <a:ext uri="{FF2B5EF4-FFF2-40B4-BE49-F238E27FC236}">
                <a16:creationId xmlns:a16="http://schemas.microsoft.com/office/drawing/2014/main" id="{4A1E3FEC-8ECF-03DB-69DC-1F720750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6126173"/>
            <a:ext cx="1066800" cy="457200"/>
          </a:xfrm>
          <a:prstGeom prst="rect">
            <a:avLst/>
          </a:prstGeom>
        </p:spPr>
      </p:pic>
      <p:sp>
        <p:nvSpPr>
          <p:cNvPr id="4" name="Green Bottom Line">
            <a:extLst>
              <a:ext uri="{FF2B5EF4-FFF2-40B4-BE49-F238E27FC236}">
                <a16:creationId xmlns:a16="http://schemas.microsoft.com/office/drawing/2014/main" id="{BD5CFD80-5697-3718-32C4-9FD440EA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1882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52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pos="652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ackground">
            <a:extLst>
              <a:ext uri="{FF2B5EF4-FFF2-40B4-BE49-F238E27FC236}">
                <a16:creationId xmlns:a16="http://schemas.microsoft.com/office/drawing/2014/main" id="{257A89FC-2C94-2036-4D72-2430FFAC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132" cy="6856949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E65E8323-E4DC-645B-4E52-DCA277299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060" y="-1"/>
            <a:ext cx="11461879" cy="1349644"/>
          </a:xfrm>
          <a:prstGeom prst="rect">
            <a:avLst/>
          </a:prstGeom>
        </p:spPr>
        <p:txBody>
          <a:bodyPr lIns="0" tIns="182880" rIns="0" bIns="0" anchor="ctr" anchorCtr="1"/>
          <a:lstStyle>
            <a:lvl1pPr>
              <a:defRPr sz="4000" b="0" i="0" spc="60" baseline="0">
                <a:solidFill>
                  <a:srgbClr val="009A44"/>
                </a:solidFill>
                <a:latin typeface="Oswald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Left Image">
            <a:extLst>
              <a:ext uri="{FF2B5EF4-FFF2-40B4-BE49-F238E27FC236}">
                <a16:creationId xmlns:a16="http://schemas.microsoft.com/office/drawing/2014/main" id="{6244AD3D-3BBE-8EE2-E482-5CD51D8C90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5061" y="1349643"/>
            <a:ext cx="5587249" cy="281558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lIns="0" tIns="0" rIns="0" bIns="73152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picture from file</a:t>
            </a:r>
          </a:p>
        </p:txBody>
      </p:sp>
      <p:sp>
        <p:nvSpPr>
          <p:cNvPr id="21" name="Right Image">
            <a:extLst>
              <a:ext uri="{FF2B5EF4-FFF2-40B4-BE49-F238E27FC236}">
                <a16:creationId xmlns:a16="http://schemas.microsoft.com/office/drawing/2014/main" id="{4DEDE611-0C4C-CE34-FB9B-41FA0BE45F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39690" y="1349643"/>
            <a:ext cx="5587249" cy="281558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lIns="0" tIns="0" rIns="0" bIns="73152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picture from file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F880202-D0B2-49BE-F883-84F3E769BF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403" y="4498204"/>
            <a:ext cx="5587240" cy="330018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66F95628-1EA8-260D-10DD-592F9E3D9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404" y="5038197"/>
            <a:ext cx="5590904" cy="75500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83973909-69EB-30BA-5C31-D8C55EABA0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9690" y="4501021"/>
            <a:ext cx="5587248" cy="330018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6BE69C17-B34E-4FD9-F4F4-C1F558C16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3346" y="5038197"/>
            <a:ext cx="5587247" cy="75500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cxnSp>
        <p:nvCxnSpPr>
          <p:cNvPr id="28" name="Line">
            <a:extLst>
              <a:ext uri="{FF2B5EF4-FFF2-40B4-BE49-F238E27FC236}">
                <a16:creationId xmlns:a16="http://schemas.microsoft.com/office/drawing/2014/main" id="{7D507081-7728-E2A1-1856-A60AF390C217}"/>
              </a:ext>
            </a:extLst>
          </p:cNvPr>
          <p:cNvCxnSpPr/>
          <p:nvPr userDrawn="1"/>
        </p:nvCxnSpPr>
        <p:spPr>
          <a:xfrm>
            <a:off x="6096000" y="4458477"/>
            <a:ext cx="0" cy="1356495"/>
          </a:xfrm>
          <a:prstGeom prst="line">
            <a:avLst/>
          </a:prstGeom>
          <a:ln w="12700">
            <a:solidFill>
              <a:srgbClr val="D1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UND Logo">
            <a:extLst>
              <a:ext uri="{FF2B5EF4-FFF2-40B4-BE49-F238E27FC236}">
                <a16:creationId xmlns:a16="http://schemas.microsoft.com/office/drawing/2014/main" id="{B1D830EE-5172-46DF-D472-9488E73E0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6126173"/>
            <a:ext cx="1066800" cy="457200"/>
          </a:xfrm>
          <a:prstGeom prst="rect">
            <a:avLst/>
          </a:prstGeom>
        </p:spPr>
      </p:pic>
      <p:sp>
        <p:nvSpPr>
          <p:cNvPr id="3" name="Green Bottom Line">
            <a:extLst>
              <a:ext uri="{FF2B5EF4-FFF2-40B4-BE49-F238E27FC236}">
                <a16:creationId xmlns:a16="http://schemas.microsoft.com/office/drawing/2014/main" id="{B6576872-8215-DFE0-E947-4757F510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4186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ackground">
            <a:extLst>
              <a:ext uri="{FF2B5EF4-FFF2-40B4-BE49-F238E27FC236}">
                <a16:creationId xmlns:a16="http://schemas.microsoft.com/office/drawing/2014/main" id="{257A89FC-2C94-2036-4D72-2430FFAC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0132" cy="6856949"/>
          </a:xfrm>
          <a:prstGeom prst="rect">
            <a:avLst/>
          </a:prstGeom>
        </p:spPr>
      </p:pic>
      <p:sp>
        <p:nvSpPr>
          <p:cNvPr id="18" name="Title">
            <a:extLst>
              <a:ext uri="{FF2B5EF4-FFF2-40B4-BE49-F238E27FC236}">
                <a16:creationId xmlns:a16="http://schemas.microsoft.com/office/drawing/2014/main" id="{A7FF4FF1-797D-3CDC-87BF-FA3F280C5C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061" y="-1"/>
            <a:ext cx="11440494" cy="1349644"/>
          </a:xfrm>
          <a:prstGeom prst="rect">
            <a:avLst/>
          </a:prstGeom>
        </p:spPr>
        <p:txBody>
          <a:bodyPr lIns="0" tIns="182880" rIns="0" bIns="0" anchor="ctr" anchorCtr="1"/>
          <a:lstStyle>
            <a:lvl1pPr>
              <a:defRPr sz="4000" b="0" i="0" spc="60" baseline="0">
                <a:solidFill>
                  <a:srgbClr val="009A44"/>
                </a:solidFill>
                <a:latin typeface="Oswald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5" name="Picture Placeholder">
            <a:extLst>
              <a:ext uri="{FF2B5EF4-FFF2-40B4-BE49-F238E27FC236}">
                <a16:creationId xmlns:a16="http://schemas.microsoft.com/office/drawing/2014/main" id="{625432CE-735B-EE09-89C9-11038AE421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5060" y="1349643"/>
            <a:ext cx="3657600" cy="281558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lIns="0" tIns="0" rIns="0" bIns="91440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32" name="Picture Placeholder">
            <a:extLst>
              <a:ext uri="{FF2B5EF4-FFF2-40B4-BE49-F238E27FC236}">
                <a16:creationId xmlns:a16="http://schemas.microsoft.com/office/drawing/2014/main" id="{6C647A9D-57D1-804F-901D-8AAB5CC5F8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67199" y="1349643"/>
            <a:ext cx="3657600" cy="281558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lIns="0" tIns="0" rIns="0" bIns="91440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 from file</a:t>
            </a:r>
          </a:p>
        </p:txBody>
      </p:sp>
      <p:sp>
        <p:nvSpPr>
          <p:cNvPr id="29" name="Picture Placeholder">
            <a:extLst>
              <a:ext uri="{FF2B5EF4-FFF2-40B4-BE49-F238E27FC236}">
                <a16:creationId xmlns:a16="http://schemas.microsoft.com/office/drawing/2014/main" id="{F38C1867-6D92-B793-BA1C-0C8504F49C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9339" y="1349643"/>
            <a:ext cx="3657600" cy="281558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lIns="0" tIns="0" rIns="0" bIns="914400" anchor="ctr" anchorCtr="1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DC4C3B73-82F3-D663-5EE9-B8D3CE794F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060" y="4496984"/>
            <a:ext cx="3635438" cy="330018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Body Text">
            <a:extLst>
              <a:ext uri="{FF2B5EF4-FFF2-40B4-BE49-F238E27FC236}">
                <a16:creationId xmlns:a16="http://schemas.microsoft.com/office/drawing/2014/main" id="{CEB07335-AE29-B854-4A1C-8BC26B5864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061" y="5038197"/>
            <a:ext cx="3635438" cy="75500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7" name="Subtitle">
            <a:extLst>
              <a:ext uri="{FF2B5EF4-FFF2-40B4-BE49-F238E27FC236}">
                <a16:creationId xmlns:a16="http://schemas.microsoft.com/office/drawing/2014/main" id="{87496242-3A0F-38D9-6CD1-5B22D72868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3030" y="4493120"/>
            <a:ext cx="3635438" cy="330018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8" name="Body Text">
            <a:extLst>
              <a:ext uri="{FF2B5EF4-FFF2-40B4-BE49-F238E27FC236}">
                <a16:creationId xmlns:a16="http://schemas.microsoft.com/office/drawing/2014/main" id="{2FE5874C-EEDF-8528-1CD7-B99E23336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3032" y="5038197"/>
            <a:ext cx="3635438" cy="75500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9" name="Subtitle">
            <a:extLst>
              <a:ext uri="{FF2B5EF4-FFF2-40B4-BE49-F238E27FC236}">
                <a16:creationId xmlns:a16="http://schemas.microsoft.com/office/drawing/2014/main" id="{1B8F07C6-169E-5205-2E4F-3C396585B1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0117" y="4492317"/>
            <a:ext cx="3635438" cy="330018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NimbusRomNo9L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0" name="Body Text">
            <a:extLst>
              <a:ext uri="{FF2B5EF4-FFF2-40B4-BE49-F238E27FC236}">
                <a16:creationId xmlns:a16="http://schemas.microsoft.com/office/drawing/2014/main" id="{3F79FE95-240B-7E3A-5EDA-61C4579394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0117" y="5038197"/>
            <a:ext cx="3635438" cy="75500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cxnSp>
        <p:nvCxnSpPr>
          <p:cNvPr id="36" name="Line">
            <a:extLst>
              <a:ext uri="{FF2B5EF4-FFF2-40B4-BE49-F238E27FC236}">
                <a16:creationId xmlns:a16="http://schemas.microsoft.com/office/drawing/2014/main" id="{0ECDDCF5-A47C-7AE3-4FEE-3BDF64756F36}"/>
              </a:ext>
            </a:extLst>
          </p:cNvPr>
          <p:cNvCxnSpPr/>
          <p:nvPr userDrawn="1"/>
        </p:nvCxnSpPr>
        <p:spPr>
          <a:xfrm>
            <a:off x="4136572" y="4458477"/>
            <a:ext cx="0" cy="1356495"/>
          </a:xfrm>
          <a:prstGeom prst="line">
            <a:avLst/>
          </a:prstGeom>
          <a:ln w="12700">
            <a:solidFill>
              <a:srgbClr val="D1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ne">
            <a:extLst>
              <a:ext uri="{FF2B5EF4-FFF2-40B4-BE49-F238E27FC236}">
                <a16:creationId xmlns:a16="http://schemas.microsoft.com/office/drawing/2014/main" id="{C0E04BC7-1D23-01C1-466C-8A9F834F2A19}"/>
              </a:ext>
            </a:extLst>
          </p:cNvPr>
          <p:cNvCxnSpPr/>
          <p:nvPr userDrawn="1"/>
        </p:nvCxnSpPr>
        <p:spPr>
          <a:xfrm>
            <a:off x="8044543" y="4458476"/>
            <a:ext cx="0" cy="1356495"/>
          </a:xfrm>
          <a:prstGeom prst="line">
            <a:avLst/>
          </a:prstGeom>
          <a:ln w="12700">
            <a:solidFill>
              <a:srgbClr val="D1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UND Logo">
            <a:extLst>
              <a:ext uri="{FF2B5EF4-FFF2-40B4-BE49-F238E27FC236}">
                <a16:creationId xmlns:a16="http://schemas.microsoft.com/office/drawing/2014/main" id="{B1D830EE-5172-46DF-D472-9488E73E0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6126173"/>
            <a:ext cx="1066800" cy="457200"/>
          </a:xfrm>
          <a:prstGeom prst="rect">
            <a:avLst/>
          </a:prstGeom>
        </p:spPr>
      </p:pic>
      <p:sp>
        <p:nvSpPr>
          <p:cNvPr id="3" name="Green Bottom Line">
            <a:extLst>
              <a:ext uri="{FF2B5EF4-FFF2-40B4-BE49-F238E27FC236}">
                <a16:creationId xmlns:a16="http://schemas.microsoft.com/office/drawing/2014/main" id="{2FEFF2C8-1D4A-5E12-CB8F-F291CC54E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9494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40" userDrawn="1">
          <p15:clr>
            <a:srgbClr val="FBAE40"/>
          </p15:clr>
        </p15:guide>
        <p15:guide id="3" pos="21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(2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>
            <a:extLst>
              <a:ext uri="{FF2B5EF4-FFF2-40B4-BE49-F238E27FC236}">
                <a16:creationId xmlns:a16="http://schemas.microsoft.com/office/drawing/2014/main" id="{F75839AA-B967-6A8F-AD21-F6A64316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8ACECAF9-0A05-761B-E2F3-33D10487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7184" y="2428033"/>
            <a:ext cx="7249206" cy="169756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480"/>
              </a:lnSpc>
              <a:defRPr sz="540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2-Line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2BEDB-228D-0660-8B28-629A34D00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7176" y="4141484"/>
            <a:ext cx="7249206" cy="40057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0" i="0" spc="30" baseline="0">
                <a:solidFill>
                  <a:schemeClr val="tx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9095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creen Photo with Caption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FAFD592-C184-AD2D-C2B8-FB223813B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47826"/>
            <a:ext cx="12192001" cy="657886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meet accessibility standards, please add slide title here.</a:t>
            </a:r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313917DF-7199-3B58-02AD-4141B8058E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164138 h 6858000"/>
              <a:gd name="connsiteX3" fmla="*/ 12192000 w 12192000"/>
              <a:gd name="connsiteY3" fmla="*/ 6858000 h 6858000"/>
              <a:gd name="connsiteX4" fmla="*/ 6596063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513513 h 6858000"/>
              <a:gd name="connsiteX7" fmla="*/ 6596063 w 12192000"/>
              <a:gd name="connsiteY7" fmla="*/ 6513513 h 6858000"/>
              <a:gd name="connsiteX8" fmla="*/ 6596063 w 12192000"/>
              <a:gd name="connsiteY8" fmla="*/ 5164138 h 6858000"/>
              <a:gd name="connsiteX9" fmla="*/ 0 w 12192000"/>
              <a:gd name="connsiteY9" fmla="*/ 5164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164138"/>
                </a:lnTo>
                <a:lnTo>
                  <a:pt x="12192000" y="6858000"/>
                </a:lnTo>
                <a:lnTo>
                  <a:pt x="6596063" y="6858000"/>
                </a:lnTo>
                <a:lnTo>
                  <a:pt x="0" y="6858000"/>
                </a:lnTo>
                <a:lnTo>
                  <a:pt x="0" y="6513513"/>
                </a:lnTo>
                <a:lnTo>
                  <a:pt x="6596063" y="6513513"/>
                </a:lnTo>
                <a:lnTo>
                  <a:pt x="6596063" y="5164138"/>
                </a:lnTo>
                <a:lnTo>
                  <a:pt x="0" y="516413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bIns="1005840" anchor="ctr" anchorCtr="1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on icon to</a:t>
            </a:r>
            <a:br>
              <a:rPr lang="en-US" dirty="0"/>
            </a:br>
            <a:r>
              <a:rPr lang="en-US" dirty="0"/>
              <a:t>insert picture from file</a:t>
            </a:r>
          </a:p>
        </p:txBody>
      </p:sp>
      <p:sp>
        <p:nvSpPr>
          <p:cNvPr id="24" name="Picture Caption">
            <a:extLst>
              <a:ext uri="{FF2B5EF4-FFF2-40B4-BE49-F238E27FC236}">
                <a16:creationId xmlns:a16="http://schemas.microsoft.com/office/drawing/2014/main" id="{D43EAEEA-0F55-86DA-E43C-2F9AE9D17C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56200"/>
            <a:ext cx="6600824" cy="1368425"/>
          </a:xfrm>
          <a:prstGeom prst="rect">
            <a:avLst/>
          </a:prstGeom>
          <a:solidFill>
            <a:schemeClr val="tx1"/>
          </a:solidFill>
        </p:spPr>
        <p:txBody>
          <a:bodyPr lIns="457200" tIns="457200" rIns="457200" bIns="45720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caption here.</a:t>
            </a:r>
          </a:p>
        </p:txBody>
      </p:sp>
    </p:spTree>
    <p:extLst>
      <p:ext uri="{BB962C8B-B14F-4D97-AF65-F5344CB8AC3E}">
        <p14:creationId xmlns:p14="http://schemas.microsoft.com/office/powerpoint/2010/main" val="366321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Grid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2552B972-009A-12F5-5E4B-32B6A5DB6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9" y="-665381"/>
            <a:ext cx="12177011" cy="656167"/>
          </a:xfrm>
          <a:prstGeom prst="rect">
            <a:avLst/>
          </a:prstGeom>
        </p:spPr>
        <p:txBody>
          <a:bodyPr anchor="ctr" anchorCtr="0"/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meet accessibility standards, please add slide title here.</a:t>
            </a:r>
          </a:p>
        </p:txBody>
      </p:sp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50028" cy="56586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10" name="Photo Caption">
            <a:extLst>
              <a:ext uri="{FF2B5EF4-FFF2-40B4-BE49-F238E27FC236}">
                <a16:creationId xmlns:a16="http://schemas.microsoft.com/office/drawing/2014/main" id="{2E5BC588-BD2F-746E-1B0E-D6C46E0C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657362"/>
            <a:ext cx="6050028" cy="1200638"/>
          </a:xfrm>
          <a:prstGeom prst="rect">
            <a:avLst/>
          </a:prstGeom>
          <a:solidFill>
            <a:schemeClr val="tx1"/>
          </a:solidFill>
        </p:spPr>
        <p:txBody>
          <a:bodyPr wrap="square" lIns="274320" tIns="274320" rIns="274320" bIns="274320" anchor="ctr" anchorCtr="1"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a caption here.</a:t>
            </a:r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06EF0671-AEAB-6821-3B83-30025534448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0415" y="0"/>
            <a:ext cx="6050028" cy="56586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15" name="Photo Caption">
            <a:extLst>
              <a:ext uri="{FF2B5EF4-FFF2-40B4-BE49-F238E27FC236}">
                <a16:creationId xmlns:a16="http://schemas.microsoft.com/office/drawing/2014/main" id="{EEBF1FBB-8959-084A-C1FE-18316A77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415" y="5656216"/>
            <a:ext cx="6050028" cy="1201784"/>
          </a:xfrm>
          <a:prstGeom prst="rect">
            <a:avLst/>
          </a:prstGeom>
          <a:solidFill>
            <a:schemeClr val="tx1"/>
          </a:solidFill>
        </p:spPr>
        <p:txBody>
          <a:bodyPr wrap="square" lIns="274320" tIns="274320" rIns="274320" bIns="274320" anchor="ctr" anchorCtr="1"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a caption here.</a:t>
            </a:r>
          </a:p>
        </p:txBody>
      </p:sp>
    </p:spTree>
    <p:extLst>
      <p:ext uri="{BB962C8B-B14F-4D97-AF65-F5344CB8AC3E}">
        <p14:creationId xmlns:p14="http://schemas.microsoft.com/office/powerpoint/2010/main" val="1125573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Grid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FDE50EA-733E-A9D3-771D-31CAB5BE7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2782"/>
            <a:ext cx="12192000" cy="662782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meet accessibility standards, please add slide title here.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986784" cy="56661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6" name="Photo Caption">
            <a:extLst>
              <a:ext uri="{FF2B5EF4-FFF2-40B4-BE49-F238E27FC236}">
                <a16:creationId xmlns:a16="http://schemas.microsoft.com/office/drawing/2014/main" id="{1513E757-33DD-4E7C-6079-A34E23D18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5668064"/>
            <a:ext cx="3986784" cy="1189935"/>
          </a:xfrm>
          <a:prstGeom prst="rect">
            <a:avLst/>
          </a:prstGeom>
          <a:solidFill>
            <a:schemeClr val="tx1"/>
          </a:solidFill>
        </p:spPr>
        <p:txBody>
          <a:bodyPr wrap="square" lIns="274320" tIns="182880" rIns="274320" bIns="182880" anchor="ctr" anchorCtr="1"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a caption here.</a:t>
            </a:r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AA220D45-77B6-A880-F48C-FD2484799A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2443" y="0"/>
            <a:ext cx="3986784" cy="56661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20" name="Photo Caption">
            <a:extLst>
              <a:ext uri="{FF2B5EF4-FFF2-40B4-BE49-F238E27FC236}">
                <a16:creationId xmlns:a16="http://schemas.microsoft.com/office/drawing/2014/main" id="{DA47AC23-0335-1E4A-650D-87480EAF2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2444" y="5659424"/>
            <a:ext cx="3986784" cy="1198575"/>
          </a:xfrm>
          <a:prstGeom prst="rect">
            <a:avLst/>
          </a:prstGeom>
          <a:solidFill>
            <a:schemeClr val="tx1"/>
          </a:solidFill>
        </p:spPr>
        <p:txBody>
          <a:bodyPr wrap="square" lIns="274320" tIns="182880" rIns="274320" bIns="182880" anchor="ctr" anchorCtr="1"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a caption here.</a:t>
            </a:r>
          </a:p>
        </p:txBody>
      </p:sp>
      <p:sp>
        <p:nvSpPr>
          <p:cNvPr id="25" name="Picture Placeholder">
            <a:extLst>
              <a:ext uri="{FF2B5EF4-FFF2-40B4-BE49-F238E27FC236}">
                <a16:creationId xmlns:a16="http://schemas.microsoft.com/office/drawing/2014/main" id="{1A9A0F62-25A9-BBBC-5A76-AED7DDC3F2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04886" y="0"/>
            <a:ext cx="3986784" cy="56661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21" name="Photo Caption">
            <a:extLst>
              <a:ext uri="{FF2B5EF4-FFF2-40B4-BE49-F238E27FC236}">
                <a16:creationId xmlns:a16="http://schemas.microsoft.com/office/drawing/2014/main" id="{F25BC118-39A8-5329-1C76-8431AF8C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4887" y="5659424"/>
            <a:ext cx="3986784" cy="1198575"/>
          </a:xfrm>
          <a:prstGeom prst="rect">
            <a:avLst/>
          </a:prstGeom>
          <a:solidFill>
            <a:schemeClr val="tx1"/>
          </a:solidFill>
        </p:spPr>
        <p:txBody>
          <a:bodyPr wrap="square" lIns="274320" tIns="182880" rIns="274320" bIns="182880" anchor="ctr" anchorCtr="1"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a caption here.</a:t>
            </a:r>
          </a:p>
        </p:txBody>
      </p:sp>
    </p:spTree>
    <p:extLst>
      <p:ext uri="{BB962C8B-B14F-4D97-AF65-F5344CB8AC3E}">
        <p14:creationId xmlns:p14="http://schemas.microsoft.com/office/powerpoint/2010/main" val="1644106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 (No Caption)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FAFD592-C184-AD2D-C2B8-FB223813B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-657885"/>
            <a:ext cx="12192001" cy="657886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meet accessibility standards, please add slide title here.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604525B-23F2-3010-C795-754B50BE5D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bIns="1005840" anchor="ctr" anchorCtr="1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the icon to</a:t>
            </a:r>
            <a:br>
              <a:rPr lang="en-US" dirty="0"/>
            </a:br>
            <a:r>
              <a:rPr lang="en-US" dirty="0"/>
              <a:t>insert picture from file</a:t>
            </a:r>
          </a:p>
        </p:txBody>
      </p:sp>
    </p:spTree>
    <p:extLst>
      <p:ext uri="{BB962C8B-B14F-4D97-AF65-F5344CB8AC3E}">
        <p14:creationId xmlns:p14="http://schemas.microsoft.com/office/powerpoint/2010/main" val="3863368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Grid (No Capt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2552B972-009A-12F5-5E4B-32B6A5DB6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9" y="-665381"/>
            <a:ext cx="12177011" cy="656167"/>
          </a:xfrm>
          <a:prstGeom prst="rect">
            <a:avLst/>
          </a:prstGeom>
        </p:spPr>
        <p:txBody>
          <a:bodyPr anchor="ctr" anchorCtr="0"/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meet accessibility standards, please add slide title here.</a:t>
            </a:r>
          </a:p>
        </p:txBody>
      </p:sp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988" y="0"/>
            <a:ext cx="603504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06EF0671-AEAB-6821-3B83-30025534448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0415" y="0"/>
            <a:ext cx="603504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</p:spTree>
    <p:extLst>
      <p:ext uri="{BB962C8B-B14F-4D97-AF65-F5344CB8AC3E}">
        <p14:creationId xmlns:p14="http://schemas.microsoft.com/office/powerpoint/2010/main" val="2930545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Grid (No Capt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DE50EA-733E-A9D3-771D-31CAB5BE7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2782"/>
            <a:ext cx="12192000" cy="662782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 meet accessibility standards, please add slide title here.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986784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AA220D45-77B6-A880-F48C-FD2484799A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2443" y="0"/>
            <a:ext cx="3986784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  <p:sp>
        <p:nvSpPr>
          <p:cNvPr id="25" name="Picture Placeholder">
            <a:extLst>
              <a:ext uri="{FF2B5EF4-FFF2-40B4-BE49-F238E27FC236}">
                <a16:creationId xmlns:a16="http://schemas.microsoft.com/office/drawing/2014/main" id="{1A9A0F62-25A9-BBBC-5A76-AED7DDC3F2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04886" y="0"/>
            <a:ext cx="3986784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1005840" anchor="ctr" anchorCtr="1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</a:t>
            </a:r>
            <a:br>
              <a:rPr lang="en-US" dirty="0"/>
            </a:br>
            <a:r>
              <a:rPr lang="en-US" dirty="0"/>
              <a:t>picture from file</a:t>
            </a:r>
          </a:p>
        </p:txBody>
      </p:sp>
    </p:spTree>
    <p:extLst>
      <p:ext uri="{BB962C8B-B14F-4D97-AF65-F5344CB8AC3E}">
        <p14:creationId xmlns:p14="http://schemas.microsoft.com/office/powerpoint/2010/main" val="2715669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Graph">
    <p:bg>
      <p:bgPr>
        <a:solidFill>
          <a:srgbClr val="D1CE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133246A2-8846-CF97-44F7-F58EEABD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Title">
            <a:extLst>
              <a:ext uri="{FF2B5EF4-FFF2-40B4-BE49-F238E27FC236}">
                <a16:creationId xmlns:a16="http://schemas.microsoft.com/office/drawing/2014/main" id="{653B055C-190D-424B-A036-1529EC688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2894"/>
            <a:ext cx="10972800" cy="1374494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2" name="Chart Placeholder">
            <a:extLst>
              <a:ext uri="{FF2B5EF4-FFF2-40B4-BE49-F238E27FC236}">
                <a16:creationId xmlns:a16="http://schemas.microsoft.com/office/drawing/2014/main" id="{4353BAB7-D494-D80E-8307-6F9151FD253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" y="1371600"/>
            <a:ext cx="10972800" cy="50292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bIns="1005840" anchor="ctr" anchorCtr="1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6" name="Green Bottom Line">
            <a:extLst>
              <a:ext uri="{FF2B5EF4-FFF2-40B4-BE49-F238E27FC236}">
                <a16:creationId xmlns:a16="http://schemas.microsoft.com/office/drawing/2014/main" id="{B3ADAD8D-3161-1EFA-68EF-ECFB416F4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7363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032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4" pos="384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4A54AB0F-ED59-00CD-8EF8-535656193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F6C03FAF-8E94-240D-F340-DFD3CCC2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52" y="0"/>
            <a:ext cx="4400098" cy="134929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952" y="1508308"/>
            <a:ext cx="4400098" cy="47838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080"/>
              </a:lnSpc>
              <a:buNone/>
              <a:defRPr sz="240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89FD63C8-A6E1-9D8E-3147-40D56B26B82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724394" y="562708"/>
            <a:ext cx="5849654" cy="57294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0" bIns="1005840" anchor="ctr" anchorCtr="1"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3" name="Green Bottom Line">
            <a:extLst>
              <a:ext uri="{FF2B5EF4-FFF2-40B4-BE49-F238E27FC236}">
                <a16:creationId xmlns:a16="http://schemas.microsoft.com/office/drawing/2014/main" id="{DAF9ED0F-D550-F5F2-D1D6-EB498325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5442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  <p15:guide id="3" pos="7296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4A0DB3B4-D1D1-2515-6C02-59A9BBF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214D917F-6A60-32DF-91A3-BCD7AEA1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7259"/>
            <a:ext cx="11277600" cy="539646"/>
          </a:xfrm>
          <a:prstGeom prst="rect">
            <a:avLst/>
          </a:prstGeom>
        </p:spPr>
        <p:txBody>
          <a:bodyPr lIns="0" tIns="91440" rIns="0" bIns="0" anchor="ctr" anchorCtr="1"/>
          <a:lstStyle>
            <a:lvl1pPr algn="ctr">
              <a:defRPr sz="40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578761C1-59E9-2AEE-6421-1632C4BBE9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1"/>
            <a:ext cx="11277600" cy="359763"/>
          </a:xfrm>
          <a:prstGeom prst="rect">
            <a:avLst/>
          </a:prstGeom>
        </p:spPr>
        <p:txBody>
          <a:bodyPr bIns="182880" anchor="ctr" anchorCtr="1"/>
          <a:lstStyle>
            <a:lvl1pPr>
              <a:defRPr sz="2800"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able Placeholder">
            <a:extLst>
              <a:ext uri="{FF2B5EF4-FFF2-40B4-BE49-F238E27FC236}">
                <a16:creationId xmlns:a16="http://schemas.microsoft.com/office/drawing/2014/main" id="{8D2C99A7-182E-A920-70F2-9E6C0DC900A2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57200" y="1371601"/>
            <a:ext cx="11277600" cy="5029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bIns="1005840" anchor="ctr" anchorCtr="1"/>
          <a:lstStyle>
            <a:lvl1pPr>
              <a:defRPr sz="1800"/>
            </a:lvl1pPr>
          </a:lstStyle>
          <a:p>
            <a:r>
              <a:rPr lang="en-US" dirty="0"/>
              <a:t>Click icon to add a table</a:t>
            </a:r>
          </a:p>
        </p:txBody>
      </p:sp>
      <p:sp>
        <p:nvSpPr>
          <p:cNvPr id="2" name="Green Bottom Line">
            <a:extLst>
              <a:ext uri="{FF2B5EF4-FFF2-40B4-BE49-F238E27FC236}">
                <a16:creationId xmlns:a16="http://schemas.microsoft.com/office/drawing/2014/main" id="{447D93FA-15FB-EF36-8EA3-882DFD1C1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777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4A54AB0F-ED59-00CD-8EF8-535656193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F6C03FAF-8E94-240D-F340-DFD3CCC2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952" y="0"/>
            <a:ext cx="10956096" cy="134929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952" y="1364287"/>
            <a:ext cx="4400098" cy="494288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080"/>
              </a:lnSpc>
              <a:buNone/>
              <a:defRPr sz="2400"/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2" name="Table Placeholder">
            <a:extLst>
              <a:ext uri="{FF2B5EF4-FFF2-40B4-BE49-F238E27FC236}">
                <a16:creationId xmlns:a16="http://schemas.microsoft.com/office/drawing/2014/main" id="{B4AB9CA9-9586-CA12-936B-5870626D8474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729383" y="1364287"/>
            <a:ext cx="5852160" cy="49428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bIns="1005840" anchor="ctr" anchorCtr="1"/>
          <a:lstStyle>
            <a:lvl1pPr>
              <a:defRPr sz="1800"/>
            </a:lvl1pPr>
          </a:lstStyle>
          <a:p>
            <a:r>
              <a:rPr lang="en-US" dirty="0"/>
              <a:t>Click icon to add a table</a:t>
            </a:r>
          </a:p>
        </p:txBody>
      </p:sp>
      <p:sp>
        <p:nvSpPr>
          <p:cNvPr id="5" name="Green Bottom Line">
            <a:extLst>
              <a:ext uri="{FF2B5EF4-FFF2-40B4-BE49-F238E27FC236}">
                <a16:creationId xmlns:a16="http://schemas.microsoft.com/office/drawing/2014/main" id="{E83C3241-8C5F-718B-5096-CF7E01418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0671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  <p15:guide id="3" pos="7296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(1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DBBB5D14-5DE7-0B60-61F0-6682C9D72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622" y="2837629"/>
            <a:ext cx="7250405" cy="96772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480"/>
              </a:lnSpc>
              <a:defRPr sz="5400" spc="6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1-Line Presentation Title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622" y="3812849"/>
            <a:ext cx="7250396" cy="40057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0" i="0" spc="30" baseline="0">
                <a:solidFill>
                  <a:schemeClr val="bg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14425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9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F841C099-604E-8A87-99CE-552FD2A11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F7E5EF4F-B453-6B9A-2028-B8278B171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962" y="4100179"/>
            <a:ext cx="7928075" cy="596098"/>
          </a:xfrm>
          <a:prstGeom prst="rect">
            <a:avLst/>
          </a:prstGeom>
        </p:spPr>
        <p:txBody>
          <a:bodyPr wrap="none" lIns="0" tIns="137160" rIns="0" bIns="0" anchor="ctr" anchorCtr="0">
            <a:noAutofit/>
          </a:bodyPr>
          <a:lstStyle>
            <a:lvl1pPr algn="ctr">
              <a:defRPr sz="3600" spc="60" baseline="0">
                <a:solidFill>
                  <a:srgbClr val="029A44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1-Line End Slide Title</a:t>
            </a:r>
          </a:p>
        </p:txBody>
      </p:sp>
    </p:spTree>
    <p:extLst>
      <p:ext uri="{BB962C8B-B14F-4D97-AF65-F5344CB8AC3E}">
        <p14:creationId xmlns:p14="http://schemas.microsoft.com/office/powerpoint/2010/main" val="67328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7296" userDrawn="1">
          <p15:clr>
            <a:srgbClr val="FBAE40"/>
          </p15:clr>
        </p15:guide>
        <p15:guide id="9" pos="38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D Logo" descr="University of North Dakota Logo">
            <a:extLst>
              <a:ext uri="{FF2B5EF4-FFF2-40B4-BE49-F238E27FC236}">
                <a16:creationId xmlns:a16="http://schemas.microsoft.com/office/drawing/2014/main" id="{658FCC89-7405-B709-AAA3-1C0385C2C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4957" y="1833774"/>
            <a:ext cx="3642084" cy="2731563"/>
          </a:xfrm>
          <a:prstGeom prst="rect">
            <a:avLst/>
          </a:prstGeom>
        </p:spPr>
      </p:pic>
      <p:pic>
        <p:nvPicPr>
          <p:cNvPr id="7" name="Background">
            <a:extLst>
              <a:ext uri="{FF2B5EF4-FFF2-40B4-BE49-F238E27FC236}">
                <a16:creationId xmlns:a16="http://schemas.microsoft.com/office/drawing/2014/main" id="{1FA48982-F3F4-5154-F391-338B3408D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F4719C29-5414-6869-0AB8-C81572C11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962" y="4100179"/>
            <a:ext cx="7928075" cy="596098"/>
          </a:xfrm>
          <a:prstGeom prst="rect">
            <a:avLst/>
          </a:prstGeom>
        </p:spPr>
        <p:txBody>
          <a:bodyPr wrap="none" lIns="0" tIns="137160" rIns="0" bIns="0" anchor="ctr" anchorCtr="0">
            <a:noAutofit/>
          </a:bodyPr>
          <a:lstStyle>
            <a:lvl1pPr algn="ctr">
              <a:defRPr sz="3600" spc="6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1-Line End Slide Title</a:t>
            </a:r>
          </a:p>
        </p:txBody>
      </p:sp>
    </p:spTree>
    <p:extLst>
      <p:ext uri="{BB962C8B-B14F-4D97-AF65-F5344CB8AC3E}">
        <p14:creationId xmlns:p14="http://schemas.microsoft.com/office/powerpoint/2010/main" val="56208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7296" userDrawn="1">
          <p15:clr>
            <a:srgbClr val="FBAE40"/>
          </p15:clr>
        </p15:guide>
        <p15:guide id="9" pos="3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(2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>
            <a:extLst>
              <a:ext uri="{FF2B5EF4-FFF2-40B4-BE49-F238E27FC236}">
                <a16:creationId xmlns:a16="http://schemas.microsoft.com/office/drawing/2014/main" id="{88A9923D-D2EA-332C-D33F-72FAF9F3C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8ACECAF9-0A05-761B-E2F3-33D10487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7184" y="2428033"/>
            <a:ext cx="7249206" cy="169756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6480"/>
              </a:lnSpc>
              <a:defRPr sz="5400" spc="6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2-Line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2BEDB-228D-0660-8B28-629A34D00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7176" y="4141484"/>
            <a:ext cx="7249206" cy="40057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0" i="0" spc="30" baseline="0">
                <a:solidFill>
                  <a:schemeClr val="bg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5073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 (1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754D8B43-9835-4747-040A-1594B82D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962" y="3048959"/>
            <a:ext cx="7928075" cy="885039"/>
          </a:xfrm>
          <a:prstGeom prst="rect">
            <a:avLst/>
          </a:prstGeom>
        </p:spPr>
        <p:txBody>
          <a:bodyPr wrap="none" lIns="0" tIns="182880" rIns="0" bIns="0" anchor="ctr" anchorCtr="0">
            <a:noAutofit/>
          </a:bodyPr>
          <a:lstStyle>
            <a:lvl1pPr algn="ctr">
              <a:defRPr sz="540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1-Line Presentation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FE852ED1-E415-C65F-511C-B321FAB10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1962" y="3933998"/>
            <a:ext cx="7928075" cy="385893"/>
          </a:xfrm>
          <a:prstGeom prst="rect">
            <a:avLst/>
          </a:prstGeom>
        </p:spPr>
        <p:txBody>
          <a:bodyPr wrap="square" lIns="0" tIns="91440" r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600"/>
              </a:spcBef>
              <a:buNone/>
              <a:defRPr sz="2800" b="0" i="0" spc="30" baseline="0">
                <a:solidFill>
                  <a:schemeClr val="tx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8205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 userDrawn="1">
          <p15:clr>
            <a:srgbClr val="FBAE40"/>
          </p15:clr>
        </p15:guide>
        <p15:guide id="3" pos="729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 (2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78CFA89E-B4DC-A919-0639-5321FF12A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2597684"/>
            <a:ext cx="7543800" cy="1566643"/>
          </a:xfrm>
          <a:prstGeom prst="rect">
            <a:avLst/>
          </a:prstGeom>
        </p:spPr>
        <p:txBody>
          <a:bodyPr wrap="square" lIns="0" tIns="182880" rIns="0" bIns="0" anchor="ctr" anchorCtr="0">
            <a:noAutofit/>
          </a:bodyPr>
          <a:lstStyle>
            <a:lvl1pPr algn="ctr">
              <a:lnSpc>
                <a:spcPts val="6480"/>
              </a:lnSpc>
              <a:defRPr sz="540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2-Line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4100" y="4236730"/>
            <a:ext cx="7543800" cy="385893"/>
          </a:xfrm>
          <a:prstGeom prst="rect">
            <a:avLst/>
          </a:prstGeom>
        </p:spPr>
        <p:txBody>
          <a:bodyPr wrap="square" lIns="0" tIns="91440" r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600"/>
              </a:spcBef>
              <a:buNone/>
              <a:defRPr sz="2800" b="0" i="0" spc="30" baseline="0">
                <a:solidFill>
                  <a:schemeClr val="tx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14304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 userDrawn="1">
          <p15:clr>
            <a:srgbClr val="FBAE40"/>
          </p15:clr>
        </p15:guide>
        <p15:guide id="3" pos="729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(1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40B0CCC4-0992-A65B-0F50-52E177865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962" y="3048959"/>
            <a:ext cx="7928075" cy="885039"/>
          </a:xfrm>
          <a:prstGeom prst="rect">
            <a:avLst/>
          </a:prstGeom>
        </p:spPr>
        <p:txBody>
          <a:bodyPr wrap="none" lIns="0" tIns="182880" rIns="0" bIns="0" anchor="ctr" anchorCtr="0">
            <a:noAutofit/>
          </a:bodyPr>
          <a:lstStyle>
            <a:lvl1pPr algn="ctr">
              <a:defRPr sz="5400" spc="6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1-Line Presentation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FE852ED1-E415-C65F-511C-B321FAB10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1962" y="3933998"/>
            <a:ext cx="7928075" cy="385893"/>
          </a:xfrm>
          <a:prstGeom prst="rect">
            <a:avLst/>
          </a:prstGeom>
        </p:spPr>
        <p:txBody>
          <a:bodyPr wrap="square" lIns="0" tIns="91440" r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600"/>
              </a:spcBef>
              <a:buNone/>
              <a:defRPr sz="2800" b="0" i="0" spc="30" baseline="0">
                <a:solidFill>
                  <a:schemeClr val="bg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6736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 userDrawn="1">
          <p15:clr>
            <a:srgbClr val="FBAE40"/>
          </p15:clr>
        </p15:guide>
        <p15:guide id="3" pos="729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(2-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>
            <a:extLst>
              <a:ext uri="{FF2B5EF4-FFF2-40B4-BE49-F238E27FC236}">
                <a16:creationId xmlns:a16="http://schemas.microsoft.com/office/drawing/2014/main" id="{9FDCEF7C-518A-232F-2158-9DD57131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2597684"/>
            <a:ext cx="7543800" cy="1566643"/>
          </a:xfrm>
          <a:prstGeom prst="rect">
            <a:avLst/>
          </a:prstGeom>
        </p:spPr>
        <p:txBody>
          <a:bodyPr wrap="square" lIns="0" tIns="182880" rIns="0" bIns="0" anchor="ctr" anchorCtr="0">
            <a:noAutofit/>
          </a:bodyPr>
          <a:lstStyle>
            <a:lvl1pPr algn="ctr">
              <a:lnSpc>
                <a:spcPts val="6480"/>
              </a:lnSpc>
              <a:defRPr sz="5400" spc="6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2-Line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4100" y="4236730"/>
            <a:ext cx="7543800" cy="385893"/>
          </a:xfrm>
          <a:prstGeom prst="rect">
            <a:avLst/>
          </a:prstGeom>
        </p:spPr>
        <p:txBody>
          <a:bodyPr wrap="square" lIns="0" tIns="91440" r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600"/>
              </a:spcBef>
              <a:buNone/>
              <a:defRPr sz="2800" b="0" i="0" spc="30" baseline="0">
                <a:solidFill>
                  <a:schemeClr val="bg1"/>
                </a:solidFill>
                <a:latin typeface="NimbusRomNo9L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7269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 userDrawn="1">
          <p15:clr>
            <a:srgbClr val="FBAE40"/>
          </p15:clr>
        </p15:guide>
        <p15:guide id="3" pos="7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Title">
            <a:extLst>
              <a:ext uri="{FF2B5EF4-FFF2-40B4-BE49-F238E27FC236}">
                <a16:creationId xmlns:a16="http://schemas.microsoft.com/office/drawing/2014/main" id="{7E89D1EE-7500-3C82-E89C-96664590C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8348"/>
            <a:ext cx="9593730" cy="815067"/>
          </a:xfrm>
          <a:prstGeom prst="rect">
            <a:avLst/>
          </a:prstGeom>
        </p:spPr>
        <p:txBody>
          <a:bodyPr lIns="0" tIns="182880" rIns="0" bIns="0" anchor="ctr"/>
          <a:lstStyle>
            <a:lvl1pPr>
              <a:defRPr sz="3600" b="0" spc="60" baseline="0">
                <a:solidFill>
                  <a:srgbClr val="009A44"/>
                </a:solidFill>
                <a:latin typeface="Oswald" panose="02000503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Slide Text">
            <a:extLst>
              <a:ext uri="{FF2B5EF4-FFF2-40B4-BE49-F238E27FC236}">
                <a16:creationId xmlns:a16="http://schemas.microsoft.com/office/drawing/2014/main" id="{CE63C035-2085-8108-861A-BABE7C6E37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516289"/>
            <a:ext cx="8679330" cy="4340747"/>
          </a:xfrm>
          <a:prstGeom prst="rect">
            <a:avLst/>
          </a:prstGeom>
        </p:spPr>
        <p:txBody>
          <a:bodyPr lIns="0" tIns="0" rIns="0" bIns="0" numCol="1" spcCol="457200" anchor="t" anchorCtr="0"/>
          <a:lstStyle>
            <a:lvl1pPr marL="0" indent="0">
              <a:lnSpc>
                <a:spcPts val="3380"/>
              </a:lnSpc>
              <a:spcAft>
                <a:spcPts val="600"/>
              </a:spcAft>
              <a:buNone/>
              <a:defRPr sz="2400"/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A0F225A-C31E-312B-FA88-4499825E3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29461" y="5943600"/>
            <a:ext cx="822960" cy="822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CD824FE9-DCF5-A546-91B8-A1EA6C94E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93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sv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50" r:id="rId2"/>
    <p:sldLayoutId id="2147483712" r:id="rId3"/>
    <p:sldLayoutId id="214748371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8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6" r:id="rId2"/>
    <p:sldLayoutId id="2147483715" r:id="rId3"/>
    <p:sldLayoutId id="214748371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96F07EFE-8ACA-8DB6-4D4E-82365AD4E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1" y="6035038"/>
            <a:ext cx="1219196" cy="8229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0" i="0">
                <a:solidFill>
                  <a:srgbClr val="03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C5AA40-BD9E-AC4A-9BF5-C2532DF5C9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DE7BA-7B64-2F66-1464-50A30519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1C671FA-F476-B712-48AB-51D0B821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2399" y="6108196"/>
            <a:ext cx="10668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0738EE-3A64-C308-70BC-AD5AA7C6D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48272"/>
            <a:ext cx="12191997" cy="109728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4529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21" r:id="rId2"/>
    <p:sldLayoutId id="2147483656" r:id="rId3"/>
    <p:sldLayoutId id="2147483657" r:id="rId4"/>
    <p:sldLayoutId id="2147483658" r:id="rId5"/>
    <p:sldLayoutId id="2147483676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Courier New" panose="02070309020205020404" pitchFamily="49" charset="0"/>
        <a:buChar char="o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032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576" userDrawn="1">
          <p15:clr>
            <a:srgbClr val="F26B43"/>
          </p15:clr>
        </p15:guide>
        <p15:guide id="6" pos="710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9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19" r:id="rId2"/>
    <p:sldLayoutId id="2147483718" r:id="rId3"/>
    <p:sldLayoutId id="2147483717" r:id="rId4"/>
    <p:sldLayoutId id="2147483720" r:id="rId5"/>
    <p:sldLayoutId id="2147483727" r:id="rId6"/>
    <p:sldLayoutId id="2147483707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Courier New" panose="02070309020205020404" pitchFamily="49" charset="0"/>
        <a:buChar char="o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Courier New" panose="02070309020205020404" pitchFamily="49" charset="0"/>
        <a:buNone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9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3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Courier New" panose="02070309020205020404" pitchFamily="49" charset="0"/>
        <a:buChar char="o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039A4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d.edu/academics/ttada/academic-technologies/accessible-content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58AF63C5-800A-5A86-751E-E08E7F72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2" y="2146852"/>
            <a:ext cx="7250405" cy="1658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Introduction to Accessible Simple Images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B62316DD-6C73-9E97-1E51-524B87F69F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622" y="3812849"/>
            <a:ext cx="7250396" cy="82541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US" dirty="0"/>
              <a:t>Teaching, Transformation, and Development Academy</a:t>
            </a:r>
          </a:p>
        </p:txBody>
      </p:sp>
    </p:spTree>
    <p:extLst>
      <p:ext uri="{BB962C8B-B14F-4D97-AF65-F5344CB8AC3E}">
        <p14:creationId xmlns:p14="http://schemas.microsoft.com/office/powerpoint/2010/main" val="289261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574E-0CFE-E373-8C75-7E9127EA2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86A2EF-EDB4-E039-0962-1E878153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Problem, Part 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C25032-9822-93AB-CC1A-4C64B1D324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When screen readers encounter images, the following (doesn’t) happen: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Screen readers </a:t>
            </a:r>
            <a:r>
              <a:rPr lang="en-US" b="1" dirty="0"/>
              <a:t>can’t </a:t>
            </a:r>
            <a:r>
              <a:rPr lang="en-US" dirty="0"/>
              <a:t>describe the content of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Screen readers encounter an image and announces either </a:t>
            </a:r>
            <a:r>
              <a:rPr lang="en-US" b="1" dirty="0"/>
              <a:t>Image </a:t>
            </a:r>
            <a:r>
              <a:rPr lang="en-US" dirty="0"/>
              <a:t>or </a:t>
            </a:r>
            <a:r>
              <a:rPr lang="en-US" b="1" dirty="0"/>
              <a:t>Image of</a:t>
            </a:r>
            <a:r>
              <a:rPr lang="en-US" dirty="0"/>
              <a:t> and keep on 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Learners who can’t see screens or images are then excluded from the product, the learning activity,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B348A-D397-DE54-1693-294D69A5F9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3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24A7E-7F44-B1D7-9D91-4519A1B4A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CB0521-4871-9370-D1DF-44652936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BD8AAE-12C2-F06B-669B-F85D39AFF8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Provide a textual alternative to the image that uses description to “translate” the image into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Alternative text or “alt-text”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Without alternative text or image descriptions, </a:t>
            </a:r>
            <a:r>
              <a:rPr lang="en-US" b="1" dirty="0"/>
              <a:t>learners remain excluded – not the effect we’re aiming for!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B5E74-6D77-4D94-D1AA-D2D92C9E6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4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51183-B1BD-A57B-CECE-CE419CB26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B36847-968A-7BC6-4296-36254E72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Alternative Text (Alt-Text)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ED3-DBFD-C9D0-53F0-B656E3FF8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Alt-text is comprised of </a:t>
            </a:r>
            <a:r>
              <a:rPr lang="en-US" sz="2400" b="1" dirty="0"/>
              <a:t>two distinct parts:</a:t>
            </a:r>
            <a:br>
              <a:rPr lang="en-US" sz="2400" dirty="0"/>
            </a:b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The HTML tag (piece of code) &lt;alt&gt;</a:t>
            </a:r>
            <a:br>
              <a:rPr lang="en-US" dirty="0"/>
            </a:b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brief </a:t>
            </a:r>
            <a:r>
              <a:rPr lang="en-US" dirty="0"/>
              <a:t>description of what is in the image, which must be written and supplied by a Subject Matter Expert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screen reader is prompted by the &lt;alt&gt; tag to announce whatever comes after it, and then it will read whatever is supplied in the </a:t>
            </a:r>
            <a:r>
              <a:rPr lang="en-US" b="1" dirty="0"/>
              <a:t>brief </a:t>
            </a:r>
            <a:r>
              <a:rPr lang="en-US" dirty="0"/>
              <a:t>description.</a:t>
            </a:r>
            <a:endParaRPr lang="en-US" b="1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934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F4407-18B8-1813-FA9A-218A8C40E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145A55-B73A-5021-8B04-5188B260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Alt-Text Example</a:t>
            </a:r>
          </a:p>
        </p:txBody>
      </p:sp>
      <p:sp>
        <p:nvSpPr>
          <p:cNvPr id="5" name="Text Placeholder 4" descr="Four cupcakes with swirls of baby pink frosting arranged in a circle.&#10;&#10;&#10;">
            <a:extLst>
              <a:ext uri="{FF2B5EF4-FFF2-40B4-BE49-F238E27FC236}">
                <a16:creationId xmlns:a16="http://schemas.microsoft.com/office/drawing/2014/main" id="{B5952004-5C9A-7791-2F95-4FF3EEAA2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&lt;alt&gt;Four cupcakes with swirls of baby pink frosting arranged in a circle.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</p:txBody>
      </p:sp>
      <p:pic>
        <p:nvPicPr>
          <p:cNvPr id="3" name="Picture Placeholder 10" descr="Four cupcakes with swirls of baby pink frosting arranged in a circle.&#10;&#10;">
            <a:extLst>
              <a:ext uri="{FF2B5EF4-FFF2-40B4-BE49-F238E27FC236}">
                <a16:creationId xmlns:a16="http://schemas.microsoft.com/office/drawing/2014/main" id="{CAC8C95E-6748-2322-8E46-AEDB347916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173" r="16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311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A32D-CEF1-A8C6-22AC-B602CC2B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B5E29C-485E-F538-7346-687AFCE5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5" name="Text Placeholder 4" descr="Four cupcakes with swirls of baby pink frosting arranged in a circle.&#10;&#10;&#10;">
            <a:extLst>
              <a:ext uri="{FF2B5EF4-FFF2-40B4-BE49-F238E27FC236}">
                <a16:creationId xmlns:a16="http://schemas.microsoft.com/office/drawing/2014/main" id="{C8078203-5569-9C36-766D-7F7222C204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Alt-text rarely, if ever, appears on a screen!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</p:txBody>
      </p:sp>
      <p:pic>
        <p:nvPicPr>
          <p:cNvPr id="3" name="Picture Placeholder 10" descr="Four cupcakes with swirls of baby pink frosting arranged in a circle.&#10;&#10;">
            <a:extLst>
              <a:ext uri="{FF2B5EF4-FFF2-40B4-BE49-F238E27FC236}">
                <a16:creationId xmlns:a16="http://schemas.microsoft.com/office/drawing/2014/main" id="{79A66AAE-03D7-175A-525C-E2251E107F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173" r="16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445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F6CB5-B6DB-7909-2CFB-ED1E12D16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21F3-D0A4-31D2-FF86-2E057AA1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2" y="2014330"/>
            <a:ext cx="7250405" cy="1791023"/>
          </a:xfrm>
        </p:spPr>
        <p:txBody>
          <a:bodyPr/>
          <a:lstStyle/>
          <a:p>
            <a:r>
              <a:rPr lang="en-US" dirty="0"/>
              <a:t>Why Use Alternative Text?</a:t>
            </a:r>
          </a:p>
        </p:txBody>
      </p:sp>
    </p:spTree>
    <p:extLst>
      <p:ext uri="{BB962C8B-B14F-4D97-AF65-F5344CB8AC3E}">
        <p14:creationId xmlns:p14="http://schemas.microsoft.com/office/powerpoint/2010/main" val="171626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353D2-8061-A2FA-DD18-B413DC61F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9CCA5B-7F70-3CDF-AFA1-E7DA39AF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Text Helps!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9D762-8AFB-4244-E761-AB6CAD297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sz="2400" dirty="0"/>
              <a:t>The </a:t>
            </a:r>
            <a:r>
              <a:rPr lang="en-US" dirty="0"/>
              <a:t>following groups of users and learners benefit from alternative text.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Screen reader users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Internet users with a slow connection/browser that has blocked images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Content developers</a:t>
            </a:r>
            <a:endParaRPr lang="en-US" dirty="0">
              <a:solidFill>
                <a:srgbClr val="101820"/>
              </a:solidFill>
            </a:endParaRPr>
          </a:p>
          <a:p>
            <a:pPr lvl="0"/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099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64636-131A-DBDB-F7F5-6DBFA4E2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D7007-1609-75EA-3382-E259F3A3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Broken Images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71251-0EAF-2398-E66A-4247766791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When images are broken because internet connections are slow/bad and images can’t be displayed, users who can see screens can </a:t>
            </a:r>
            <a:r>
              <a:rPr lang="en-US" b="1" dirty="0"/>
              <a:t>also </a:t>
            </a:r>
            <a:r>
              <a:rPr lang="en-US" dirty="0"/>
              <a:t>read alt-text. </a:t>
            </a:r>
          </a:p>
          <a:p>
            <a:pPr lvl="0"/>
            <a:r>
              <a:rPr lang="en-US" dirty="0"/>
              <a:t>These users can include (but are not limited to the following):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Unhoused folks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Folks in rural areas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Economically-disadvantaged folks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dirty="0"/>
              <a:t>Folks who have bad internet connection</a:t>
            </a:r>
          </a:p>
          <a:p>
            <a:pPr lvl="0"/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701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CB4A-4F4E-339F-1450-ECD470EB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1D6DB7-86F2-7CB2-8890-16623098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Broken Images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9306B-1D64-5069-2317-49DA6958BB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101820"/>
                </a:solidFill>
              </a:rPr>
              <a:t>Here are some examples of alt-text that display when the image is broken.</a:t>
            </a:r>
          </a:p>
          <a:p>
            <a:pPr lvl="0"/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10" name="Group 9" descr="Three examples of broken images with alt-text displayed beside them.">
            <a:extLst>
              <a:ext uri="{FF2B5EF4-FFF2-40B4-BE49-F238E27FC236}">
                <a16:creationId xmlns:a16="http://schemas.microsoft.com/office/drawing/2014/main" id="{B8D1A669-4EE5-1C6D-82EA-F138106D17D9}"/>
              </a:ext>
            </a:extLst>
          </p:cNvPr>
          <p:cNvGrpSpPr/>
          <p:nvPr/>
        </p:nvGrpSpPr>
        <p:grpSpPr>
          <a:xfrm>
            <a:off x="1443941" y="2472789"/>
            <a:ext cx="10119168" cy="3384247"/>
            <a:chOff x="1443941" y="2472789"/>
            <a:chExt cx="10119168" cy="3384247"/>
          </a:xfrm>
        </p:grpSpPr>
        <p:pic>
          <p:nvPicPr>
            <p:cNvPr id="3" name="Picture 2" descr="A white background with black text&#10;&#10;AI-generated content may be incorrect.">
              <a:extLst>
                <a:ext uri="{FF2B5EF4-FFF2-40B4-BE49-F238E27FC236}">
                  <a16:creationId xmlns:a16="http://schemas.microsoft.com/office/drawing/2014/main" id="{2EC3DFF0-F80B-5BE5-B5DF-C6FAA6A4E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3941" y="3353551"/>
              <a:ext cx="2959100" cy="2427745"/>
            </a:xfrm>
            <a:prstGeom prst="rect">
              <a:avLst/>
            </a:prstGeom>
          </p:spPr>
        </p:pic>
        <p:pic>
          <p:nvPicPr>
            <p:cNvPr id="9" name="Picture 8" descr="A white background with black text&#10;&#10;AI-generated content may be incorrect.">
              <a:extLst>
                <a:ext uri="{FF2B5EF4-FFF2-40B4-BE49-F238E27FC236}">
                  <a16:creationId xmlns:a16="http://schemas.microsoft.com/office/drawing/2014/main" id="{AE9BC07F-A8BD-7809-3A6F-557FFDE6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3348" y="2472789"/>
              <a:ext cx="2745945" cy="2427745"/>
            </a:xfrm>
            <a:prstGeom prst="rect">
              <a:avLst/>
            </a:prstGeom>
          </p:spPr>
        </p:pic>
        <p:pic>
          <p:nvPicPr>
            <p:cNvPr id="7" name="Picture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471A3BE-8E81-309E-1DCE-45A8214A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0466" y="3353551"/>
              <a:ext cx="3302643" cy="2503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94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68AC5-F81D-6E4E-8ECA-F3E0BC346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12A5-CF52-DAC2-BCC5-D6AACEA5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2" y="2014330"/>
            <a:ext cx="7250405" cy="1791023"/>
          </a:xfrm>
        </p:spPr>
        <p:txBody>
          <a:bodyPr/>
          <a:lstStyle/>
          <a:p>
            <a:r>
              <a:rPr lang="en-US" dirty="0"/>
              <a:t>Alternative Text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98571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6C16E-FD7E-43EB-4629-C3D0376E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0C824-329D-D1D1-26AA-32649B16CA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This workshop focuses on </a:t>
            </a:r>
            <a:r>
              <a:rPr lang="en-US" b="1" dirty="0"/>
              <a:t>simple </a:t>
            </a:r>
            <a:r>
              <a:rPr lang="en-US" dirty="0"/>
              <a:t>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This workshop focuses on </a:t>
            </a:r>
            <a:r>
              <a:rPr lang="en-US" b="1" dirty="0"/>
              <a:t>digital </a:t>
            </a:r>
            <a:r>
              <a:rPr lang="en-US" dirty="0"/>
              <a:t>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This workshop will focus on best practices for </a:t>
            </a:r>
            <a:r>
              <a:rPr lang="en-US" i="1" dirty="0"/>
              <a:t>writing </a:t>
            </a:r>
            <a:r>
              <a:rPr lang="en-US" dirty="0"/>
              <a:t>image descriptions</a:t>
            </a:r>
          </a:p>
        </p:txBody>
      </p:sp>
    </p:spTree>
    <p:extLst>
      <p:ext uri="{BB962C8B-B14F-4D97-AF65-F5344CB8AC3E}">
        <p14:creationId xmlns:p14="http://schemas.microsoft.com/office/powerpoint/2010/main" val="3261969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604F5-14E1-45F3-75C3-4EDBB4F5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26AA4C-86B5-7EAF-C042-2AC5C0F2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Needs Alternative Text?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7EFCC-AE32-7379-37A1-CC30D817B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Knowing what needs alternative text added to it is the first step in writing effective image descriptions.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Pictures, images, clip art, icons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Video (if embedded in Word, PowerPoint, Excel, or Blackboard)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Shapes and Smart Art shapes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Tables, Charts, and Graphs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86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F8C7A-985F-0917-C801-B845170B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1142A-2579-4413-871B-D5372CAB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Alt-Text: DO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5EBCC-5A82-787B-99D0-0C4A79DC0D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1516289"/>
            <a:ext cx="8679330" cy="4871064"/>
          </a:xfrm>
        </p:spPr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you write image descriptions, here are some things to keep in your front lobes.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1"/>
            <a:r>
              <a:rPr lang="en-US" sz="2400" dirty="0"/>
              <a:t>Aim for about 120 characters of text or 1-2 sentences</a:t>
            </a:r>
          </a:p>
          <a:p>
            <a:pPr lvl="1"/>
            <a:r>
              <a:rPr lang="en-US" sz="2400" dirty="0"/>
              <a:t>Be </a:t>
            </a:r>
            <a:r>
              <a:rPr lang="en-US" sz="2400" b="1" dirty="0"/>
              <a:t>specific &amp; accurate</a:t>
            </a:r>
            <a:r>
              <a:rPr lang="en-US" sz="2400" dirty="0"/>
              <a:t> with your alt-text</a:t>
            </a:r>
          </a:p>
          <a:p>
            <a:pPr lvl="1"/>
            <a:r>
              <a:rPr lang="en-US" sz="2400" dirty="0"/>
              <a:t>Be </a:t>
            </a:r>
            <a:r>
              <a:rPr lang="en-US" sz="2400" b="1" dirty="0"/>
              <a:t>objective &amp; neutral</a:t>
            </a:r>
            <a:r>
              <a:rPr lang="en-US" sz="2400" dirty="0"/>
              <a:t> in your descriptions</a:t>
            </a:r>
          </a:p>
          <a:p>
            <a:pPr lvl="1"/>
            <a:r>
              <a:rPr lang="en-US" sz="2400" dirty="0"/>
              <a:t>Consider your intended audience and what they need to understand the image</a:t>
            </a:r>
          </a:p>
          <a:p>
            <a:pPr lvl="1"/>
            <a:r>
              <a:rPr lang="en-US" sz="2400" dirty="0"/>
              <a:t>Be careful when marking images as decorative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3406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4CF2-7AE7-B193-0B35-93062499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C4EAAA-0299-6438-B2EF-82744BEF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Alt-Text: Being Specific &amp; Accurate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E7402-48B7-F15F-AC6B-2330665F52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1516289"/>
            <a:ext cx="8679330" cy="4871064"/>
          </a:xfrm>
        </p:spPr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Being specific and accurate with your alt-text is key. 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Beware AI-generated alt-text. </a:t>
            </a:r>
            <a:r>
              <a:rPr lang="en-US" dirty="0"/>
              <a:t>This alt-text tends to be very general and vague – to the point of inaccuracy.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Use objective descriptive language to describe the image’s contents. </a:t>
            </a:r>
            <a:r>
              <a:rPr lang="en-US" dirty="0"/>
              <a:t>The goal of alt-text is not to </a:t>
            </a:r>
            <a:r>
              <a:rPr lang="en-US" b="1" dirty="0"/>
              <a:t>interpret </a:t>
            </a:r>
            <a:r>
              <a:rPr lang="en-US" dirty="0"/>
              <a:t>an image, just to get across its key details.</a:t>
            </a:r>
            <a:r>
              <a:rPr lang="en-US" b="1" dirty="0"/>
              <a:t> 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/>
            </a:br>
            <a:endParaRPr lang="en-US" sz="2400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2564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64EECD-9336-8B8F-38AE-BC54A55A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Alt-Text Activity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1CE78-D7E7-ECB1-569D-1A2A5C946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01A13-C8D8-8178-67A7-69FBBF6086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9675" y="5943600"/>
            <a:ext cx="822325" cy="822325"/>
          </a:xfrm>
          <a:prstGeom prst="rect">
            <a:avLst/>
          </a:prstGeom>
        </p:spPr>
        <p:txBody>
          <a:bodyPr/>
          <a:lstStyle/>
          <a:p>
            <a:fld id="{CD824FE9-DCF5-A546-91B8-A1EA6C94E69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24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D4C0F-FA9D-30AA-5B08-914D2778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29CD7E-5EA1-1014-C4E1-E6CC142C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Alt-Text Activity Rules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09340-F5D5-762F-B857-2A8F21FD9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 complete this activity, here’s what we will do. </a:t>
            </a:r>
            <a:br>
              <a:rPr lang="en-US" sz="2400" dirty="0"/>
            </a:br>
            <a:endParaRPr lang="en-US" sz="2400" dirty="0"/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I will say a sentence out loud to you without showing you a pre-selected image.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You need to either jot down or make a mental note of the </a:t>
            </a:r>
            <a:r>
              <a:rPr lang="en-US" b="1" dirty="0"/>
              <a:t>very first image </a:t>
            </a:r>
            <a:r>
              <a:rPr lang="en-US" dirty="0"/>
              <a:t>that springs to mind when you hear the sentence.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We will come back together and compare notes.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4810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E14CE-F939-5C60-B78D-13FF8E4FE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ACC9AD-6E41-81F7-4558-1E46D7D5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Sentence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4CADEE-C217-4A14-2975-BDA818AD90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/>
              <a:t>Old lady in hat</a:t>
            </a:r>
            <a:r>
              <a:rPr lang="en-US" sz="4800" dirty="0"/>
              <a:t>. </a:t>
            </a:r>
            <a:br>
              <a:rPr lang="en-US" sz="2400" dirty="0"/>
            </a:br>
            <a:endParaRPr lang="en-US" sz="2400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7640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9E4738F-B803-358E-9CAE-129D33B9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93" y="2863118"/>
            <a:ext cx="4405107" cy="1131764"/>
          </a:xfrm>
        </p:spPr>
        <p:txBody>
          <a:bodyPr/>
          <a:lstStyle/>
          <a:p>
            <a:r>
              <a:rPr lang="en-US" dirty="0"/>
              <a:t>Surprise!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91EA31-4DA4-5975-BC2B-5EC0AF5C6E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693" y="4055435"/>
            <a:ext cx="4405108" cy="1746381"/>
          </a:xfrm>
        </p:spPr>
        <p:txBody>
          <a:bodyPr/>
          <a:lstStyle/>
          <a:p>
            <a:r>
              <a:rPr lang="en-US" dirty="0"/>
              <a:t>Were you expecting this old lady in hat?</a:t>
            </a:r>
          </a:p>
        </p:txBody>
      </p:sp>
      <p:pic>
        <p:nvPicPr>
          <p:cNvPr id="13" name="Picture 12" descr="Queen Elizabeth II in a lavender ensemble, looking up to the left, and suppressing a cheeky grin">
            <a:extLst>
              <a:ext uri="{FF2B5EF4-FFF2-40B4-BE49-F238E27FC236}">
                <a16:creationId xmlns:a16="http://schemas.microsoft.com/office/drawing/2014/main" id="{5728EEF0-23A0-95D3-2B13-5B26CF3B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26" b="27126"/>
          <a:stretch/>
        </p:blipFill>
        <p:spPr>
          <a:xfrm>
            <a:off x="5334000" y="1051"/>
            <a:ext cx="6858000" cy="6758796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14C659D-882B-A144-B316-8CD373F991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9675" y="5943600"/>
            <a:ext cx="822325" cy="8223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CD824FE9-DCF5-A546-91B8-A1EA6C94E693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64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E7335-EDEC-FCEB-8606-19C0EDB1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186D62-C170-58C9-5573-39F3EEC2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and Accurate Alt-Text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74BCB-2B87-7D34-84DB-CBD51B4DB0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Here is a more effective alternative to “old lady in hat.”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“Portrait of Queen Elizabeth II, wearing a lavender ensemble, including flower-brimmed hat, looking </a:t>
            </a:r>
            <a:r>
              <a:rPr lang="en-US"/>
              <a:t>upward.”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2499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A7C26-0259-EE99-0B64-E867D230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0AF61F-F061-5991-6FED-51B2D544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Alt-Text: AVOID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F68CE-A328-CAFD-B729-EA3F44115C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Here are some things to avoid when writing alt-text: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Starting your alt-text off with the words “Image” or “Image of”</a:t>
            </a:r>
            <a:br>
              <a:rPr lang="en-US" dirty="0"/>
            </a:br>
            <a:r>
              <a:rPr lang="en-US" dirty="0"/>
              <a:t> </a:t>
            </a:r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Including every detail in the image</a:t>
            </a:r>
            <a:br>
              <a:rPr lang="en-US" dirty="0"/>
            </a:b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Confusing image captions with alt-text</a:t>
            </a:r>
            <a:br>
              <a:rPr lang="en-US" dirty="0"/>
            </a:b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inaccurate or subjective alt-text</a:t>
            </a:r>
            <a:br>
              <a:rPr lang="en-US" dirty="0"/>
            </a:br>
            <a:endParaRPr lang="en-US" dirty="0"/>
          </a:p>
          <a:p>
            <a:pPr marL="342900" marR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Relying on auto-generated alt-text – AI-generated descriptions might get you </a:t>
            </a:r>
            <a:r>
              <a:rPr lang="en-US" b="1" dirty="0"/>
              <a:t>started </a:t>
            </a:r>
            <a:r>
              <a:rPr lang="en-US" dirty="0"/>
              <a:t>but they tend to fall into “old lady in hat” territory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548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53FCA-9C7C-874C-D640-2C5338BF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4D8699-808F-6766-F313-E8C43C7B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including every detail in the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42A3D-3EA8-1B68-AC0B-C4AF65472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1516289"/>
            <a:ext cx="8679330" cy="4673363"/>
          </a:xfrm>
        </p:spPr>
        <p:txBody>
          <a:bodyPr/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 help you figure out which details to include and which to discard, ask yourself the following?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What is the instructional purpose of this image? What specific objective (either course level or lesson-level) does this image support?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What specific details do my learners need to in order for them to complete course interactions, activities, and assessments?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Then include just those details. </a:t>
            </a:r>
            <a:r>
              <a:rPr lang="en-US" b="1" dirty="0"/>
              <a:t>It is OK to leave some details out!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2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C4CEB-D740-0837-921E-8C695C48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Support for Simple Images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0C4F11-5272-6B27-9283-DE1CD33FA2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Not sure how to add in alt-text to simple images in Microsoft Word, Microsoft PowerPoint, and Blackboard Ultra? </a:t>
            </a:r>
          </a:p>
          <a:p>
            <a:r>
              <a:rPr lang="en-US" dirty="0"/>
              <a:t>Head over to </a:t>
            </a:r>
            <a:r>
              <a:rPr lang="en-US" dirty="0" err="1"/>
              <a:t>TTaDA’s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Creating Accessible Content website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763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95115-A9E1-B324-BA92-FD4CAA0BF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CB1F06-65D2-E146-0729-65B3EA3F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2110633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15A48-88A6-EEA1-0179-7A7FADECD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BD2317F-7001-50B3-9334-05636B67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93" y="490302"/>
            <a:ext cx="4405107" cy="1131764"/>
          </a:xfrm>
        </p:spPr>
        <p:txBody>
          <a:bodyPr anchor="ctr">
            <a:normAutofit/>
          </a:bodyPr>
          <a:lstStyle/>
          <a:p>
            <a:r>
              <a:rPr lang="en-US" dirty="0"/>
              <a:t>Accuracy Example #1</a:t>
            </a:r>
          </a:p>
        </p:txBody>
      </p:sp>
      <p:sp>
        <p:nvSpPr>
          <p:cNvPr id="25" name="Text Placeholder 2" descr="A group of uniformed soldiers and a woman wearing white in front of the White House in Washington, DC&#10;&#10;">
            <a:extLst>
              <a:ext uri="{FF2B5EF4-FFF2-40B4-BE49-F238E27FC236}">
                <a16:creationId xmlns:a16="http://schemas.microsoft.com/office/drawing/2014/main" id="{2BE26884-15DD-6DA2-E351-E0A77BB48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693" y="1682619"/>
            <a:ext cx="4405108" cy="2445628"/>
          </a:xfrm>
        </p:spPr>
        <p:txBody>
          <a:bodyPr/>
          <a:lstStyle/>
          <a:p>
            <a:r>
              <a:rPr lang="en-US" dirty="0"/>
              <a:t>A group of people in uniform</a:t>
            </a:r>
          </a:p>
          <a:p>
            <a:endParaRPr lang="en-US" dirty="0"/>
          </a:p>
        </p:txBody>
      </p:sp>
      <p:pic>
        <p:nvPicPr>
          <p:cNvPr id="3" name="Picture 2" descr="A group of people in uniform">
            <a:extLst>
              <a:ext uri="{FF2B5EF4-FFF2-40B4-BE49-F238E27FC236}">
                <a16:creationId xmlns:a16="http://schemas.microsoft.com/office/drawing/2014/main" id="{154A89EF-BC39-A40A-7E6B-5864D5834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33"/>
          <a:stretch/>
        </p:blipFill>
        <p:spPr>
          <a:xfrm>
            <a:off x="5334000" y="1051"/>
            <a:ext cx="6858000" cy="6758796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6C96843-3647-6921-9DC1-85E7F4A102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9675" y="5943600"/>
            <a:ext cx="822325" cy="8223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CD824FE9-DCF5-A546-91B8-A1EA6C94E693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6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8466A-ECEE-8974-C631-AAA037D82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7CB4B40-309B-4F40-DB61-8E1A9345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93" y="490302"/>
            <a:ext cx="4405107" cy="1131764"/>
          </a:xfrm>
        </p:spPr>
        <p:txBody>
          <a:bodyPr anchor="ctr">
            <a:normAutofit/>
          </a:bodyPr>
          <a:lstStyle/>
          <a:p>
            <a:r>
              <a:rPr lang="en-US" dirty="0"/>
              <a:t>Accuracy Example #2</a:t>
            </a:r>
          </a:p>
        </p:txBody>
      </p:sp>
      <p:sp>
        <p:nvSpPr>
          <p:cNvPr id="25" name="Text Placeholder 2" descr="A group of uniformed soldiers and a woman wearing white in front of the White House in Washington, DC&#10;&#10;">
            <a:extLst>
              <a:ext uri="{FF2B5EF4-FFF2-40B4-BE49-F238E27FC236}">
                <a16:creationId xmlns:a16="http://schemas.microsoft.com/office/drawing/2014/main" id="{E32A409C-5497-FD7A-87CA-821DD7533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693" y="1682619"/>
            <a:ext cx="4405108" cy="2445628"/>
          </a:xfrm>
        </p:spPr>
        <p:txBody>
          <a:bodyPr/>
          <a:lstStyle/>
          <a:p>
            <a:r>
              <a:rPr lang="en-US" dirty="0"/>
              <a:t>A group of uniformed soldiers and a woman wearing white</a:t>
            </a:r>
          </a:p>
          <a:p>
            <a:endParaRPr lang="en-US" dirty="0"/>
          </a:p>
        </p:txBody>
      </p:sp>
      <p:pic>
        <p:nvPicPr>
          <p:cNvPr id="3" name="Picture 2" descr="A group of people in uniform">
            <a:extLst>
              <a:ext uri="{FF2B5EF4-FFF2-40B4-BE49-F238E27FC236}">
                <a16:creationId xmlns:a16="http://schemas.microsoft.com/office/drawing/2014/main" id="{457A2698-7A06-5A99-69BC-CA902FD4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33"/>
          <a:stretch/>
        </p:blipFill>
        <p:spPr>
          <a:xfrm>
            <a:off x="5334000" y="1051"/>
            <a:ext cx="6858000" cy="6758796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F4C8F82D-0F0B-EC7D-AF8C-FEECE25B7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9675" y="5943600"/>
            <a:ext cx="822325" cy="8223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CD824FE9-DCF5-A546-91B8-A1EA6C94E693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43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D4451-B380-2C15-B860-94A66EB04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149949-6CE3-1D82-1475-FC796520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93" y="490302"/>
            <a:ext cx="4405107" cy="1131764"/>
          </a:xfrm>
        </p:spPr>
        <p:txBody>
          <a:bodyPr anchor="ctr">
            <a:normAutofit/>
          </a:bodyPr>
          <a:lstStyle/>
          <a:p>
            <a:r>
              <a:rPr lang="en-US" dirty="0"/>
              <a:t>Accuracy Example #3</a:t>
            </a:r>
          </a:p>
        </p:txBody>
      </p:sp>
      <p:sp>
        <p:nvSpPr>
          <p:cNvPr id="25" name="Text Placeholder 2" descr="A group of uniformed soldiers and a woman wearing white in front of the White House in Washington, DC&#10;&#10;">
            <a:extLst>
              <a:ext uri="{FF2B5EF4-FFF2-40B4-BE49-F238E27FC236}">
                <a16:creationId xmlns:a16="http://schemas.microsoft.com/office/drawing/2014/main" id="{CCB3F5FC-8A75-C164-A243-EAAA639B8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693" y="1682619"/>
            <a:ext cx="4405108" cy="2445628"/>
          </a:xfrm>
        </p:spPr>
        <p:txBody>
          <a:bodyPr/>
          <a:lstStyle/>
          <a:p>
            <a:r>
              <a:rPr lang="en-US" dirty="0"/>
              <a:t>A group of uniformed soldiers and a woman wearing white in front of the White House in Washington, DC</a:t>
            </a:r>
          </a:p>
          <a:p>
            <a:endParaRPr lang="en-US" dirty="0"/>
          </a:p>
        </p:txBody>
      </p:sp>
      <p:pic>
        <p:nvPicPr>
          <p:cNvPr id="3" name="Picture 2" descr="A group of people in uniform">
            <a:extLst>
              <a:ext uri="{FF2B5EF4-FFF2-40B4-BE49-F238E27FC236}">
                <a16:creationId xmlns:a16="http://schemas.microsoft.com/office/drawing/2014/main" id="{B169816B-BEEA-21B8-B5FB-7B21B99B5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33"/>
          <a:stretch/>
        </p:blipFill>
        <p:spPr>
          <a:xfrm>
            <a:off x="5334000" y="1051"/>
            <a:ext cx="6858000" cy="6758796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2BD0CA13-9268-7929-0D3D-40A94C72C6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9675" y="5943600"/>
            <a:ext cx="822325" cy="8223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CD824FE9-DCF5-A546-91B8-A1EA6C94E693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1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231CE-A047-79EA-F4A2-201D6789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BE106CD-9FAB-9CD4-C0C7-2F213224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93" y="490302"/>
            <a:ext cx="4405107" cy="1131764"/>
          </a:xfrm>
        </p:spPr>
        <p:txBody>
          <a:bodyPr anchor="ctr">
            <a:normAutofit/>
          </a:bodyPr>
          <a:lstStyle/>
          <a:p>
            <a:r>
              <a:rPr lang="en-US" dirty="0"/>
              <a:t>Accuracy Example #4</a:t>
            </a:r>
          </a:p>
        </p:txBody>
      </p:sp>
      <p:sp>
        <p:nvSpPr>
          <p:cNvPr id="25" name="Text Placeholder 2" descr="A group of uniformed soldiers and a woman wearing white in front of the White House in Washington, DC&#10;&#10;">
            <a:extLst>
              <a:ext uri="{FF2B5EF4-FFF2-40B4-BE49-F238E27FC236}">
                <a16:creationId xmlns:a16="http://schemas.microsoft.com/office/drawing/2014/main" id="{2A57B256-79AD-D6DC-611C-CF13D74BD5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693" y="1682619"/>
            <a:ext cx="4405108" cy="2445628"/>
          </a:xfrm>
        </p:spPr>
        <p:txBody>
          <a:bodyPr/>
          <a:lstStyle/>
          <a:p>
            <a:r>
              <a:rPr lang="en-US" dirty="0"/>
              <a:t>Black and white photo of a smiling Eleanor Roosevelt sitting with a group of uniformed troops on the lawn in front of the White House. </a:t>
            </a:r>
          </a:p>
        </p:txBody>
      </p:sp>
      <p:pic>
        <p:nvPicPr>
          <p:cNvPr id="3" name="Picture 2" descr="A group of people in uniform">
            <a:extLst>
              <a:ext uri="{FF2B5EF4-FFF2-40B4-BE49-F238E27FC236}">
                <a16:creationId xmlns:a16="http://schemas.microsoft.com/office/drawing/2014/main" id="{8FF92109-AED4-ED9C-057C-0E7DE21F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33"/>
          <a:stretch/>
        </p:blipFill>
        <p:spPr>
          <a:xfrm>
            <a:off x="5334000" y="1051"/>
            <a:ext cx="6858000" cy="6758796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843AA99-8997-A73B-F7FF-04480CBA97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9675" y="5943600"/>
            <a:ext cx="822325" cy="8223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CD824FE9-DCF5-A546-91B8-A1EA6C94E693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0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623DED5-8F64-9817-8833-A511D41D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75" y="490302"/>
            <a:ext cx="5659582" cy="1192318"/>
          </a:xfrm>
        </p:spPr>
        <p:txBody>
          <a:bodyPr/>
          <a:lstStyle/>
          <a:p>
            <a:r>
              <a:rPr lang="en-US" dirty="0"/>
              <a:t>Example #1: Simple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F1347A-2A7B-DE5B-1C59-C1FC74532C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974" y="1801889"/>
            <a:ext cx="5911374" cy="4287875"/>
          </a:xfrm>
        </p:spPr>
        <p:txBody>
          <a:bodyPr/>
          <a:lstStyle/>
          <a:p>
            <a:r>
              <a:rPr lang="en-US" dirty="0"/>
              <a:t>This image appeared on the National Park Service’s social media to advertise for the annual Bison Trot – which are informal exercise opportunities in the parks at Thanksgiving time.</a:t>
            </a:r>
          </a:p>
          <a:p>
            <a:r>
              <a:rPr lang="en-US" b="1" dirty="0"/>
              <a:t>Alt-text:</a:t>
            </a:r>
            <a:r>
              <a:rPr lang="en-US" dirty="0"/>
              <a:t> </a:t>
            </a:r>
            <a:r>
              <a:rPr lang="en-US" b="0" i="0" dirty="0">
                <a:solidFill>
                  <a:srgbClr val="080809"/>
                </a:solidFill>
                <a:effectLst/>
              </a:rPr>
              <a:t>A bison not trotting and sitting stoically.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10" descr="A bison not trotting and sitting stoically. ">
            <a:extLst>
              <a:ext uri="{FF2B5EF4-FFF2-40B4-BE49-F238E27FC236}">
                <a16:creationId xmlns:a16="http://schemas.microsoft.com/office/drawing/2014/main" id="{40F69EEA-5CCF-72E5-6F69-5111255E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34" r="15934"/>
          <a:stretch>
            <a:fillRect/>
          </a:stretch>
        </p:blipFill>
        <p:spPr>
          <a:xfrm>
            <a:off x="7370113" y="0"/>
            <a:ext cx="4821887" cy="6758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751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84F1FB-C51C-AEAF-2EA9-5F1F29BF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5" y="4602201"/>
            <a:ext cx="8534400" cy="52154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Example #2: Landscape</a:t>
            </a:r>
          </a:p>
        </p:txBody>
      </p:sp>
      <p:pic>
        <p:nvPicPr>
          <p:cNvPr id="7" name="Picture Placeholder 6" descr="Pink and green hues illuminate the night sky above Acadia National Park.">
            <a:extLst>
              <a:ext uri="{FF2B5EF4-FFF2-40B4-BE49-F238E27FC236}">
                <a16:creationId xmlns:a16="http://schemas.microsoft.com/office/drawing/2014/main" id="{EC4A29AD-3655-F2C4-6940-2F5B0445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879" r="-1" b="15450"/>
          <a:stretch/>
        </p:blipFill>
        <p:spPr>
          <a:xfrm>
            <a:off x="-29675" y="0"/>
            <a:ext cx="12230301" cy="4464424"/>
          </a:xfrm>
          <a:prstGeom prst="rect">
            <a:avLst/>
          </a:prstGeom>
          <a:noFill/>
        </p:spPr>
      </p:pic>
      <p:sp>
        <p:nvSpPr>
          <p:cNvPr id="6" name="Text Placeholder 2" descr="Pink and green hues illuminate the night sky above Acadia National Park.">
            <a:extLst>
              <a:ext uri="{FF2B5EF4-FFF2-40B4-BE49-F238E27FC236}">
                <a16:creationId xmlns:a16="http://schemas.microsoft.com/office/drawing/2014/main" id="{51F884C7-A52B-54EC-A698-D9754C3992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0235" y="5261521"/>
            <a:ext cx="10529047" cy="1381325"/>
          </a:xfrm>
        </p:spPr>
        <p:txBody>
          <a:bodyPr>
            <a:normAutofit fontScale="25000" lnSpcReduction="20000"/>
          </a:bodyPr>
          <a:lstStyle/>
          <a:p>
            <a:r>
              <a:rPr lang="en-US" sz="9200" dirty="0"/>
              <a:t>This image appeared on the National Park Service’s social media to advertise sky and star-gazing opportunities.</a:t>
            </a:r>
          </a:p>
          <a:p>
            <a:r>
              <a:rPr lang="en-US" sz="9200" b="1" i="0" dirty="0">
                <a:solidFill>
                  <a:srgbClr val="080809"/>
                </a:solidFill>
                <a:effectLst/>
              </a:rPr>
              <a:t>Alt-text: </a:t>
            </a:r>
            <a:r>
              <a:rPr lang="en-US" sz="9200" b="0" i="0" dirty="0">
                <a:solidFill>
                  <a:srgbClr val="080809"/>
                </a:solidFill>
                <a:effectLst/>
              </a:rPr>
              <a:t>Pink and green hues illuminate the night sky above Acadia National Park.</a:t>
            </a:r>
            <a:endParaRPr lang="en-US" sz="9200" dirty="0"/>
          </a:p>
          <a:p>
            <a:endParaRPr lang="en-US" sz="3200" b="1" dirty="0"/>
          </a:p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019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F62B3FE-0EB0-9A96-9621-06912522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74" y="490302"/>
            <a:ext cx="6348695" cy="1192318"/>
          </a:xfrm>
        </p:spPr>
        <p:txBody>
          <a:bodyPr/>
          <a:lstStyle/>
          <a:p>
            <a:r>
              <a:rPr lang="en-US" dirty="0"/>
              <a:t>Example #3: Image with Text</a:t>
            </a:r>
          </a:p>
        </p:txBody>
      </p:sp>
      <p:sp>
        <p:nvSpPr>
          <p:cNvPr id="11" name="Text Placeholder 2" descr="Graphic with an aloof bear with text, “Having friends is cool, but have you ever cut everyone out and disappeared for six months. Bear: Yes. Yes I have.”&#10;">
            <a:extLst>
              <a:ext uri="{FF2B5EF4-FFF2-40B4-BE49-F238E27FC236}">
                <a16:creationId xmlns:a16="http://schemas.microsoft.com/office/drawing/2014/main" id="{58B5CC8A-C171-D2BF-47B6-FD263DD32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973" y="1801889"/>
            <a:ext cx="6348695" cy="4287875"/>
          </a:xfrm>
        </p:spPr>
        <p:txBody>
          <a:bodyPr/>
          <a:lstStyle/>
          <a:p>
            <a:r>
              <a:rPr lang="en-US" b="0" i="0" dirty="0">
                <a:solidFill>
                  <a:srgbClr val="080809"/>
                </a:solidFill>
                <a:effectLst/>
              </a:rPr>
              <a:t>Graphic with an aloof bear with text, “Having friends is cool, but have you ever cut everyone out and disappeared for six months. Bear: Yes. Yes I have.”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Placeholder 9" descr="Image: Graphic with an aloof bear with text, “Having friends is cool, but have you ever cut everyone out and disappeared for six months. Bear: Yes. Yes I have.”&#10;">
            <a:extLst>
              <a:ext uri="{FF2B5EF4-FFF2-40B4-BE49-F238E27FC236}">
                <a16:creationId xmlns:a16="http://schemas.microsoft.com/office/drawing/2014/main" id="{101D06CD-C534-C8C8-F028-FAD83784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4" b="2264"/>
          <a:stretch>
            <a:fillRect/>
          </a:stretch>
        </p:blipFill>
        <p:spPr>
          <a:xfrm>
            <a:off x="7371806" y="0"/>
            <a:ext cx="4820194" cy="67482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23266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itle">
            <a:extLst>
              <a:ext uri="{FF2B5EF4-FFF2-40B4-BE49-F238E27FC236}">
                <a16:creationId xmlns:a16="http://schemas.microsoft.com/office/drawing/2014/main" id="{65AB4A33-E13B-052C-D384-C2E1E5D9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4385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6313-740A-6CBA-AC66-F8FAEE1C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D6837-AA69-754F-2403-5465A3D4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77CB9-F415-AB4A-80E8-3911106429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By the end of this workshop, you should be able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the two parts needed to make images accessible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Distinguish between captions and alternative 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best practices when writing image descriptions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common pitfalls when writing image descriptions</a:t>
            </a:r>
          </a:p>
        </p:txBody>
      </p:sp>
    </p:spTree>
    <p:extLst>
      <p:ext uri="{BB962C8B-B14F-4D97-AF65-F5344CB8AC3E}">
        <p14:creationId xmlns:p14="http://schemas.microsoft.com/office/powerpoint/2010/main" val="165664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8C96D-3D3E-DF61-AFB5-E01E5E2C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F413-F412-5B44-D372-ECC4766C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2" y="2014330"/>
            <a:ext cx="7250405" cy="1791023"/>
          </a:xfrm>
        </p:spPr>
        <p:txBody>
          <a:bodyPr/>
          <a:lstStyle/>
          <a:p>
            <a:r>
              <a:rPr lang="en-US" dirty="0"/>
              <a:t>Making Simple Images Accessible</a:t>
            </a:r>
          </a:p>
        </p:txBody>
      </p:sp>
    </p:spTree>
    <p:extLst>
      <p:ext uri="{BB962C8B-B14F-4D97-AF65-F5344CB8AC3E}">
        <p14:creationId xmlns:p14="http://schemas.microsoft.com/office/powerpoint/2010/main" val="335631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5859E-6FA6-C0B6-1AFD-5CAF1B19F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5B4175-089E-7CF3-5B05-605CD69C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Problem, Part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14FC0-E7BE-9332-B057-91A758F969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Users who can see images can understand and decipher the content in a digital image on a phone, laptop, or desktop screen. 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277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B73A-0C22-B09E-3FBF-0EDFDFC14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3D4553-6BC8-95EE-F32E-0305C52C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Example</a:t>
            </a:r>
          </a:p>
        </p:txBody>
      </p:sp>
      <p:pic>
        <p:nvPicPr>
          <p:cNvPr id="3" name="Picture 2" descr="Highland cow with horns and long coat sprinkled with snow standing against a snowy background">
            <a:extLst>
              <a:ext uri="{FF2B5EF4-FFF2-40B4-BE49-F238E27FC236}">
                <a16:creationId xmlns:a16="http://schemas.microsoft.com/office/drawing/2014/main" id="{E5E9865F-203A-64A4-4A05-ECEF845F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83415"/>
            <a:ext cx="7772400" cy="49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0C38D1-EFAC-A76C-EC01-EB13D18C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Problem, Part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CFA0A5-6B64-A87F-DFFB-580A675E04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happens if you can’t see the screen/image, however? </a:t>
            </a:r>
          </a:p>
          <a:p>
            <a:r>
              <a:rPr lang="en-US" dirty="0"/>
              <a:t>Would you purchase the cow if you couldn’t see the image posted on a website? </a:t>
            </a:r>
          </a:p>
          <a:p>
            <a:r>
              <a:rPr lang="en-US" dirty="0"/>
              <a:t>In an educational context like ours, what happens if you’re a student who can’t see the image, but you have to answer a test question, complete an activity, or submit an assignment based on your understand that image?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E7CF5-7218-D139-D702-ED84D595E1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1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C379D-0D59-994B-C662-35125F819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B60E9F-08BD-5400-F282-E4722025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Screen Readers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29E687-BE52-4909-761D-0931F13C43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To recap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Screen Readers are </a:t>
            </a:r>
            <a:r>
              <a:rPr lang="en-US" b="1" dirty="0"/>
              <a:t>robust </a:t>
            </a:r>
            <a:r>
              <a:rPr lang="en-US" dirty="0"/>
              <a:t>technologies that read screens aloud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require code to identify different elements on the screen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6C792-1FF7-05F1-E283-E4BF439E1B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2639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D">
      <a:dk1>
        <a:srgbClr val="000000"/>
      </a:dk1>
      <a:lt1>
        <a:srgbClr val="FFFFFF"/>
      </a:lt1>
      <a:dk2>
        <a:srgbClr val="00AC43"/>
      </a:dk2>
      <a:lt2>
        <a:srgbClr val="B6B6B6"/>
      </a:lt2>
      <a:accent1>
        <a:srgbClr val="00AC43"/>
      </a:accent1>
      <a:accent2>
        <a:srgbClr val="008545"/>
      </a:accent2>
      <a:accent3>
        <a:srgbClr val="FEFFFF"/>
      </a:accent3>
      <a:accent4>
        <a:srgbClr val="B6B6B6"/>
      </a:accent4>
      <a:accent5>
        <a:srgbClr val="808586"/>
      </a:accent5>
      <a:accent6>
        <a:srgbClr val="000000"/>
      </a:accent6>
      <a:hlink>
        <a:srgbClr val="000000"/>
      </a:hlink>
      <a:folHlink>
        <a:srgbClr val="00AC4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C32B6283-03ED-DB45-8577-1F6DC670988E}"/>
    </a:ext>
  </a:extLst>
</a:theme>
</file>

<file path=ppt/theme/theme2.xml><?xml version="1.0" encoding="utf-8"?>
<a:theme xmlns:a="http://schemas.openxmlformats.org/drawingml/2006/main" name="Section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9A7B16C1-0382-2546-9336-AACA8959A69D}"/>
    </a:ext>
  </a:extLst>
</a:theme>
</file>

<file path=ppt/theme/theme3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9314E5F9-BE74-BC4B-8BF8-BCA27540710A}"/>
    </a:ext>
  </a:extLst>
</a:theme>
</file>

<file path=ppt/theme/theme4.xml><?xml version="1.0" encoding="utf-8"?>
<a:theme xmlns:a="http://schemas.openxmlformats.org/drawingml/2006/main" name="Phot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277786D9-125E-6446-8E8A-0AC02120ED87}"/>
    </a:ext>
  </a:extLst>
</a:theme>
</file>

<file path=ppt/theme/theme5.xml><?xml version="1.0" encoding="utf-8"?>
<a:theme xmlns:a="http://schemas.openxmlformats.org/drawingml/2006/main" name="Graph Slides">
  <a:themeElements>
    <a:clrScheme name="Graph Color Palett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262626"/>
      </a:accent1>
      <a:accent2>
        <a:srgbClr val="595959"/>
      </a:accent2>
      <a:accent3>
        <a:srgbClr val="7E7E7E"/>
      </a:accent3>
      <a:accent4>
        <a:srgbClr val="A1A1A1"/>
      </a:accent4>
      <a:accent5>
        <a:srgbClr val="BABABA"/>
      </a:accent5>
      <a:accent6>
        <a:srgbClr val="D4D4D4"/>
      </a:accent6>
      <a:hlink>
        <a:srgbClr val="0432FF"/>
      </a:hlink>
      <a:folHlink>
        <a:srgbClr val="9320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9314E5F9-BE74-BC4B-8BF8-BCA27540710A}"/>
    </a:ext>
  </a:extLst>
</a:theme>
</file>

<file path=ppt/theme/theme6.xml><?xml version="1.0" encoding="utf-8"?>
<a:theme xmlns:a="http://schemas.openxmlformats.org/drawingml/2006/main" name="Table Slides">
  <a:themeElements>
    <a:clrScheme name="Table Color Palette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000000"/>
      </a:accent1>
      <a:accent2>
        <a:srgbClr val="D4D4D4"/>
      </a:accent2>
      <a:accent3>
        <a:srgbClr val="EEEEEE"/>
      </a:accent3>
      <a:accent4>
        <a:srgbClr val="D4D4D4"/>
      </a:accent4>
      <a:accent5>
        <a:srgbClr val="EEEEEE"/>
      </a:accent5>
      <a:accent6>
        <a:srgbClr val="D4D4D4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BAEC2CF7-D15F-A248-B07B-D6CE4FADC1FB}"/>
    </a:ext>
  </a:extLst>
</a:theme>
</file>

<file path=ppt/theme/theme7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-CoreTone-1920x1080Widescreen" id="{A5C0D1A4-7699-DA46-B8B5-AB30EB9BB3E2}" vid="{5D6ADB2A-EA8D-474A-A07C-8AD345670B2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9EB07C8-8805-F446-BF58-D3B1B688A24F}">
  <we:reference id="wa200000729" version="3.19.222.0" store="en-US" storeType="OMEX"/>
  <we:alternateReferences>
    <we:reference id="WA200000729" version="3.19.222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75de8b18-0d20-4bbd-afca-90ddc8012e31" xsi:nil="true"/>
    <Leaders xmlns="75de8b18-0d20-4bbd-afca-90ddc8012e31">
      <UserInfo>
        <DisplayName/>
        <AccountId xsi:nil="true"/>
        <AccountType/>
      </UserInfo>
    </Leaders>
    <Member_Groups xmlns="75de8b18-0d20-4bbd-afca-90ddc8012e31">
      <UserInfo>
        <DisplayName/>
        <AccountId xsi:nil="true"/>
        <AccountType/>
      </UserInfo>
    </Member_Groups>
    <Owner xmlns="75de8b18-0d20-4bbd-afca-90ddc8012e31">
      <UserInfo>
        <DisplayName/>
        <AccountId xsi:nil="true"/>
        <AccountType/>
      </UserInfo>
    </Owner>
    <Members xmlns="75de8b18-0d20-4bbd-afca-90ddc8012e31">
      <UserInfo>
        <DisplayName/>
        <AccountId xsi:nil="true"/>
        <AccountType/>
      </UserInfo>
    </Members>
    <AppVersion xmlns="75de8b18-0d20-4bbd-afca-90ddc8012e31" xsi:nil="true"/>
    <FolderType xmlns="75de8b18-0d20-4bbd-afca-90ddc8012e31" xsi:nil="true"/>
    <CultureName xmlns="75de8b18-0d20-4bbd-afca-90ddc8012e31" xsi:nil="true"/>
    <Distribution_Groups xmlns="75de8b18-0d20-4bbd-afca-90ddc8012e31" xsi:nil="true"/>
    <DefaultSectionNames xmlns="75de8b18-0d20-4bbd-afca-90ddc8012e31" xsi:nil="true"/>
    <Invited_Members xmlns="75de8b18-0d20-4bbd-afca-90ddc8012e31" xsi:nil="true"/>
    <TeamsChannelId xmlns="75de8b18-0d20-4bbd-afca-90ddc8012e31" xsi:nil="true"/>
    <Invited_Leaders xmlns="75de8b18-0d20-4bbd-afca-90ddc8012e31" xsi:nil="true"/>
    <IsNotebookLocked xmlns="75de8b18-0d20-4bbd-afca-90ddc8012e31" xsi:nil="true"/>
    <Math_Settings xmlns="75de8b18-0d20-4bbd-afca-90ddc8012e31" xsi:nil="true"/>
    <Templates xmlns="75de8b18-0d20-4bbd-afca-90ddc8012e31" xsi:nil="true"/>
    <Has_Leaders_Only_SectionGroup xmlns="75de8b18-0d20-4bbd-afca-90ddc8012e31" xsi:nil="true"/>
    <Is_Collaboration_Space_Locked xmlns="75de8b18-0d20-4bbd-afca-90ddc8012e31" xsi:nil="true"/>
    <LMS_Mappings xmlns="75de8b18-0d20-4bbd-afca-90ddc8012e31" xsi:nil="true"/>
    <TaxCatchAll xmlns="7108a25f-0732-4d51-82e7-dfc57b6faacf" xsi:nil="true"/>
    <lcf76f155ced4ddcb4097134ff3c332f xmlns="75de8b18-0d20-4bbd-afca-90ddc8012e31">
      <Terms xmlns="http://schemas.microsoft.com/office/infopath/2007/PartnerControls"/>
    </lcf76f155ced4ddcb4097134ff3c332f>
    <Self_Registration_Enabled xmlns="75de8b18-0d20-4bbd-afca-90ddc8012e3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5A8A83377BF4C8AED7A9229F48746" ma:contentTypeVersion="37" ma:contentTypeDescription="Create a new document." ma:contentTypeScope="" ma:versionID="1f3493e96f0cf8bdc14a6ae67918dbc0">
  <xsd:schema xmlns:xsd="http://www.w3.org/2001/XMLSchema" xmlns:xs="http://www.w3.org/2001/XMLSchema" xmlns:p="http://schemas.microsoft.com/office/2006/metadata/properties" xmlns:ns2="75de8b18-0d20-4bbd-afca-90ddc8012e31" xmlns:ns3="7108a25f-0732-4d51-82e7-dfc57b6faacf" targetNamespace="http://schemas.microsoft.com/office/2006/metadata/properties" ma:root="true" ma:fieldsID="13233be9b07c6ee5b97c4744f469d8ea" ns2:_="" ns3:_="">
    <xsd:import namespace="75de8b18-0d20-4bbd-afca-90ddc8012e31"/>
    <xsd:import namespace="7108a25f-0732-4d51-82e7-dfc57b6faacf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e8b18-0d20-4bbd-afca-90ddc8012e3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8a25f-0732-4d51-82e7-dfc57b6faacf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6" nillable="true" ma:displayName="Taxonomy Catch All Column" ma:hidden="true" ma:list="{3f81e5e1-8d42-4b9e-bbf7-3d9d21836f26}" ma:internalName="TaxCatchAll" ma:showField="CatchAllData" ma:web="7108a25f-0732-4d51-82e7-dfc57b6faa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2D8ADA-F7F0-4139-B9A2-74B080EC99EB}">
  <ds:schemaRefs>
    <ds:schemaRef ds:uri="http://purl.org/dc/terms/"/>
    <ds:schemaRef ds:uri="75de8b18-0d20-4bbd-afca-90ddc8012e31"/>
    <ds:schemaRef ds:uri="http://purl.org/dc/elements/1.1/"/>
    <ds:schemaRef ds:uri="http://schemas.microsoft.com/office/2006/documentManagement/types"/>
    <ds:schemaRef ds:uri="http://schemas.microsoft.com/office/2006/metadata/properties"/>
    <ds:schemaRef ds:uri="7108a25f-0732-4d51-82e7-dfc57b6faac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59EA25-7C2F-451E-A1F7-E1C344E0F0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de8b18-0d20-4bbd-afca-90ddc8012e31"/>
    <ds:schemaRef ds:uri="7108a25f-0732-4d51-82e7-dfc57b6fa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82C40D-B172-4FBB-96C6-542488CA6D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9489</TotalTime>
  <Words>1399</Words>
  <Application>Microsoft Macintosh PowerPoint</Application>
  <PresentationFormat>Widescreen</PresentationFormat>
  <Paragraphs>178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Courier New</vt:lpstr>
      <vt:lpstr>NimbusRomNo9L</vt:lpstr>
      <vt:lpstr>Oswald</vt:lpstr>
      <vt:lpstr>Title Slides</vt:lpstr>
      <vt:lpstr>Section Divider Slides</vt:lpstr>
      <vt:lpstr>Text Slides</vt:lpstr>
      <vt:lpstr>Photo Slides</vt:lpstr>
      <vt:lpstr>Graph Slides</vt:lpstr>
      <vt:lpstr>Table Slides</vt:lpstr>
      <vt:lpstr>Closing Slides</vt:lpstr>
      <vt:lpstr>Introduction to Accessible Simple Images</vt:lpstr>
      <vt:lpstr>Disclaimers</vt:lpstr>
      <vt:lpstr>Technical Support for Simple Images</vt:lpstr>
      <vt:lpstr>Workshop Goals</vt:lpstr>
      <vt:lpstr>Making Simple Images Accessible</vt:lpstr>
      <vt:lpstr>The Problem, Part 1</vt:lpstr>
      <vt:lpstr>Image Example</vt:lpstr>
      <vt:lpstr>The Problem, Part 2</vt:lpstr>
      <vt:lpstr>Enter Screen Readers</vt:lpstr>
      <vt:lpstr>The Problem, Part 3</vt:lpstr>
      <vt:lpstr>The Solution</vt:lpstr>
      <vt:lpstr>Adding Alternative Text (Alt-Text)</vt:lpstr>
      <vt:lpstr>Alt-Text Example</vt:lpstr>
      <vt:lpstr>Location</vt:lpstr>
      <vt:lpstr>Why Use Alternative Text?</vt:lpstr>
      <vt:lpstr>Alternative Text Helps!</vt:lpstr>
      <vt:lpstr>Broken Images</vt:lpstr>
      <vt:lpstr>Broken Images Examples</vt:lpstr>
      <vt:lpstr>Alternative Text Best Practices</vt:lpstr>
      <vt:lpstr>What Needs Alternative Text?</vt:lpstr>
      <vt:lpstr>Writing Alt-Text: DO</vt:lpstr>
      <vt:lpstr>Writing Alt-Text: Being Specific &amp; Accurate</vt:lpstr>
      <vt:lpstr>Alt-Text Activity</vt:lpstr>
      <vt:lpstr>Alt-Text Activity Rules</vt:lpstr>
      <vt:lpstr>The Sentence</vt:lpstr>
      <vt:lpstr>Surprise!</vt:lpstr>
      <vt:lpstr>More Specific and Accurate Alt-Text</vt:lpstr>
      <vt:lpstr>Writing Alt-Text: AVOID</vt:lpstr>
      <vt:lpstr>Avoid including every detail in the image</vt:lpstr>
      <vt:lpstr>Samples</vt:lpstr>
      <vt:lpstr>Accuracy Example #1</vt:lpstr>
      <vt:lpstr>Accuracy Example #2</vt:lpstr>
      <vt:lpstr>Accuracy Example #3</vt:lpstr>
      <vt:lpstr>Accuracy Example #4</vt:lpstr>
      <vt:lpstr>Example #1: Simple Image</vt:lpstr>
      <vt:lpstr>Example #2: Landscape</vt:lpstr>
      <vt:lpstr>Example #3: Image with Text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TITLE</dc:title>
  <dc:creator>Weber, Elizabeth</dc:creator>
  <cp:lastModifiedBy>Embry, Kristi</cp:lastModifiedBy>
  <cp:revision>198</cp:revision>
  <dcterms:created xsi:type="dcterms:W3CDTF">2022-09-16T20:35:48Z</dcterms:created>
  <dcterms:modified xsi:type="dcterms:W3CDTF">2025-07-18T00:56:44Z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0x010100F1A5A8A83377BF4C8AED7A9229F48746</vt:lpwstr>
  </property>
  <property fmtid="{D5CDD505-2E9C-101B-9397-08002B2CF9AE}" pid="3" name="MediaServiceImageTags">
    <vt:lpwstr/>
  </property>
</Properties>
</file>