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71" r:id="rId5"/>
    <p:sldMasterId id="2147483648" r:id="rId6"/>
    <p:sldMasterId id="2147483698" r:id="rId7"/>
    <p:sldMasterId id="2147483659" r:id="rId8"/>
    <p:sldMasterId id="2147483694" r:id="rId9"/>
    <p:sldMasterId id="2147483690" r:id="rId10"/>
    <p:sldMasterId id="2147483691" r:id="rId11"/>
  </p:sldMasterIdLst>
  <p:notesMasterIdLst>
    <p:notesMasterId r:id="rId35"/>
  </p:notesMasterIdLst>
  <p:sldIdLst>
    <p:sldId id="257" r:id="rId12"/>
    <p:sldId id="318" r:id="rId13"/>
    <p:sldId id="302" r:id="rId14"/>
    <p:sldId id="334" r:id="rId15"/>
    <p:sldId id="331" r:id="rId16"/>
    <p:sldId id="332" r:id="rId17"/>
    <p:sldId id="314" r:id="rId18"/>
    <p:sldId id="352" r:id="rId19"/>
    <p:sldId id="337" r:id="rId20"/>
    <p:sldId id="354" r:id="rId21"/>
    <p:sldId id="338" r:id="rId22"/>
    <p:sldId id="359" r:id="rId23"/>
    <p:sldId id="360" r:id="rId24"/>
    <p:sldId id="362" r:id="rId25"/>
    <p:sldId id="361" r:id="rId26"/>
    <p:sldId id="333" r:id="rId27"/>
    <p:sldId id="336" r:id="rId28"/>
    <p:sldId id="335" r:id="rId29"/>
    <p:sldId id="348" r:id="rId30"/>
    <p:sldId id="340" r:id="rId31"/>
    <p:sldId id="342" r:id="rId32"/>
    <p:sldId id="358" r:id="rId33"/>
    <p:sldId id="341" r:id="rId34"/>
  </p:sldIdLst>
  <p:sldSz cx="24387175" cy="13716000"/>
  <p:notesSz cx="6858000" cy="9144000"/>
  <p:defaultTextStyle>
    <a:defPPr>
      <a:defRPr lang="en-US"/>
    </a:defPPr>
    <a:lvl1pPr marL="0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1pPr>
    <a:lvl2pPr marL="1088256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2pPr>
    <a:lvl3pPr marL="2176511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3pPr>
    <a:lvl4pPr marL="3264769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4pPr>
    <a:lvl5pPr marL="4353022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5pPr>
    <a:lvl6pPr marL="5441278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6pPr>
    <a:lvl7pPr marL="6529533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7pPr>
    <a:lvl8pPr marL="7617787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8pPr>
    <a:lvl9pPr marL="8706045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 Options" id="{DAA4FDC8-64A9-4047-AF6B-1CF50C0C8E58}">
          <p14:sldIdLst>
            <p14:sldId id="257"/>
            <p14:sldId id="318"/>
            <p14:sldId id="302"/>
            <p14:sldId id="334"/>
            <p14:sldId id="331"/>
            <p14:sldId id="332"/>
            <p14:sldId id="314"/>
            <p14:sldId id="352"/>
            <p14:sldId id="337"/>
            <p14:sldId id="354"/>
            <p14:sldId id="338"/>
            <p14:sldId id="359"/>
            <p14:sldId id="360"/>
            <p14:sldId id="362"/>
            <p14:sldId id="361"/>
            <p14:sldId id="333"/>
            <p14:sldId id="336"/>
            <p14:sldId id="335"/>
            <p14:sldId id="348"/>
            <p14:sldId id="340"/>
            <p14:sldId id="342"/>
            <p14:sldId id="358"/>
            <p14:sldId id="341"/>
          </p14:sldIdLst>
        </p14:section>
        <p14:section name="Section Divider Slide Options" id="{B1AD9029-CBF5-DF4E-A806-4D4E11DB03BC}">
          <p14:sldIdLst/>
        </p14:section>
        <p14:section name="Text Content Slides" id="{D7EF188D-D1ED-614E-9300-91C1BEF76FFC}">
          <p14:sldIdLst/>
        </p14:section>
        <p14:section name="UNDLeads Content Slides" id="{23AA3B15-1B36-B448-8EA4-10D48C28F81B}">
          <p14:sldIdLst/>
        </p14:section>
        <p14:section name="Image Content Slides" id="{D5713639-806D-7346-A093-331932210817}">
          <p14:sldIdLst/>
        </p14:section>
        <p14:section name="Graph Slides" id="{98059A1F-C53C-5B49-B688-0F249CB27F57}">
          <p14:sldIdLst/>
        </p14:section>
        <p14:section name="Table Slides" id="{D312BAE1-462A-E144-8EDA-50EFAFD55E0F}">
          <p14:sldIdLst/>
        </p14:section>
        <p14:section name="End Slides" id="{E0090C8A-3DB2-2B49-B06E-873A0C23AFC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8603CD-4388-E2C2-CB8D-C392C2D96C89}" name="Williams, Lee Ann" initials="LW" userId="S::leeann.williams@ndus.edu::7177b95f-2395-4c19-9ca2-7d2fd1095a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D47"/>
    <a:srgbClr val="A9D18E"/>
    <a:srgbClr val="009A44"/>
    <a:srgbClr val="E0EED9"/>
    <a:srgbClr val="F8F8F8"/>
    <a:srgbClr val="ADADAD"/>
    <a:srgbClr val="D1CECF"/>
    <a:srgbClr val="007E42"/>
    <a:srgbClr val="007E43"/>
    <a:srgbClr val="A9D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6531"/>
  </p:normalViewPr>
  <p:slideViewPr>
    <p:cSldViewPr snapToGrid="0">
      <p:cViewPr varScale="1">
        <p:scale>
          <a:sx n="55" d="100"/>
          <a:sy n="55" d="100"/>
        </p:scale>
        <p:origin x="1880" y="208"/>
      </p:cViewPr>
      <p:guideLst/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60" d="100"/>
          <a:sy n="160" d="100"/>
        </p:scale>
        <p:origin x="6792" y="4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DF587-5BFA-5147-B7AC-CBE4084B1681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18FB-8940-8641-92C5-EE2420F575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D2258-7572-B62C-07D4-206978C79D99}"/>
              </a:ext>
            </a:extLst>
          </p:cNvPr>
          <p:cNvSpPr txBox="1"/>
          <p:nvPr/>
        </p:nvSpPr>
        <p:spPr>
          <a:xfrm>
            <a:off x="4375355" y="3519948"/>
            <a:ext cx="166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More Design Templates available under Layout Tab</a:t>
            </a:r>
          </a:p>
        </p:txBody>
      </p:sp>
    </p:spTree>
    <p:extLst>
      <p:ext uri="{BB962C8B-B14F-4D97-AF65-F5344CB8AC3E}">
        <p14:creationId xmlns:p14="http://schemas.microsoft.com/office/powerpoint/2010/main" val="39408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1pPr>
    <a:lvl2pPr marL="1088256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2pPr>
    <a:lvl3pPr marL="2176511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3pPr>
    <a:lvl4pPr marL="3264769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4pPr>
    <a:lvl5pPr marL="4353022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5pPr>
    <a:lvl6pPr marL="5441278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6pPr>
    <a:lvl7pPr marL="6529533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7pPr>
    <a:lvl8pPr marL="7617787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8pPr>
    <a:lvl9pPr marL="8706045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Please Note: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This template has been created using the University of North Dakota brand guidelines. All colors and typefaces/fonts are within the brand guidelines and altering them isn’t suggested. Please visit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UND.edu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/brand</a:t>
            </a:r>
            <a:r>
              <a:rPr lang="en-US" sz="40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 on using the UND brand or email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identity@UND.edu</a:t>
            </a:r>
            <a:r>
              <a:rPr lang="en-US" sz="40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with any UND branding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4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40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are available under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4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6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55C8-FFCC-5D03-6149-66196C260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EE942-2212-3B40-E4E4-EE89FC2B3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19C1F-8F40-2D8A-8A49-593A6B769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95D70-5729-F84E-BEA4-8F7087C2E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2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0097F-3252-B905-DE2D-F24BE537C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B83B91-5086-303C-C279-9F589F959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2380E-712C-4B90-03AD-0DE363322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FBA20-1831-EB63-02C8-AA29344A3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8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77844" y="3009899"/>
            <a:ext cx="13793344" cy="6027967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7844" y="9067736"/>
            <a:ext cx="13793333" cy="3733864"/>
          </a:xfrm>
          <a:prstGeom prst="rect">
            <a:avLst/>
          </a:prstGeom>
        </p:spPr>
        <p:txBody>
          <a:bodyPr anchor="t"/>
          <a:lstStyle>
            <a:lvl1pPr>
              <a:defRPr sz="4800" b="1" spc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White Veritcal Line">
            <a:extLst>
              <a:ext uri="{FF2B5EF4-FFF2-40B4-BE49-F238E27FC236}">
                <a16:creationId xmlns:a16="http://schemas.microsoft.com/office/drawing/2014/main" id="{743B84FE-F704-6BB7-9ADC-028614469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67678" y="3009900"/>
            <a:ext cx="0" cy="97917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UND Logo" descr="University of North Dakota Logo">
            <a:extLst>
              <a:ext uri="{FF2B5EF4-FFF2-40B4-BE49-F238E27FC236}">
                <a16:creationId xmlns:a16="http://schemas.microsoft.com/office/drawing/2014/main" id="{82D8CE05-3959-6F4C-6A6D-F58B1E66DA29}"/>
              </a:ext>
            </a:extLst>
          </p:cNvPr>
          <p:cNvGrpSpPr>
            <a:grpSpLocks noChangeAspect="1"/>
          </p:cNvGrpSpPr>
          <p:nvPr/>
        </p:nvGrpSpPr>
        <p:grpSpPr>
          <a:xfrm>
            <a:off x="1557620" y="6148336"/>
            <a:ext cx="5632704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60F4549-BC40-D418-0391-AB3F76CCEB3B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C2CBEAD-A3B1-7220-E16B-124AC3613A58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024084A-30C8-FD1B-216C-F8A025D40AEF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2" descr="University of North Dakota Logo">
              <a:extLst>
                <a:ext uri="{FF2B5EF4-FFF2-40B4-BE49-F238E27FC236}">
                  <a16:creationId xmlns:a16="http://schemas.microsoft.com/office/drawing/2014/main" id="{94A1104C-D4DD-191E-A47E-37949EBE61AA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6B310BB-40AC-B2C4-E581-7416CA4C841B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5309B3E-01AA-5A81-7B4A-C0CD60D1EA2D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03CBE2B-56BA-A30C-139E-BDB6390A2921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A21BA71-4555-5EEC-0A1B-58AE7397FC2F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ED912DA-07A0-6C6D-596F-7190718E21B7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9DD7EEE-B8BC-F11B-0BB0-9F3C77C7DCC6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D1E38C-0A6A-BFB9-BAA5-A812A7006A91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9C46EA-6355-48C8-3E56-5DE2198DE4A6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3B724-C61F-F4EF-0F43-7135AD3DDCF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F5E925-AC38-051D-07F3-5BEE80A7791B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B84179C-986D-B6D8-9D03-46256C6F5E52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23229DD5-902E-4DA7-CCB8-28D57E75EC20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2" descr="University of North Dakota Logo">
              <a:extLst>
                <a:ext uri="{FF2B5EF4-FFF2-40B4-BE49-F238E27FC236}">
                  <a16:creationId xmlns:a16="http://schemas.microsoft.com/office/drawing/2014/main" id="{971407F5-97DD-20B5-A05C-C54AA6430715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788173F-A2BD-01F9-253D-2918ACF0BC95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4D7751B-D760-2B11-D712-2DD887715B37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389401D-7A7D-CF99-66D4-124642A6CF51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5D19D2C0-0868-5D2E-4FE8-1D04172CBC1A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C1DC7EE-22AD-472E-0580-48F8B1FA8E75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49E4421-3775-3105-6638-2CF74013E360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C323E7-9C67-9038-B600-0B32671DD045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03B6EF5-8A0C-3826-C9E0-A55B24B89D8D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49EB6F9-0782-0EF3-2877-2E68432B5701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0BA345D-6580-16FF-9A73-79E7E4E5C0E9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9FCAB80-3C44-52EB-B40E-00C50F4176A5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0B91405-08AF-0A56-C33F-FF27C272B46D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422EEC4-91DE-EB77-0DEB-3CC47B180819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8438DC1-DC5E-7DFD-57B4-2B95A4BD07AE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095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601" userDrawn="1">
          <p15:clr>
            <a:srgbClr val="FBAE40"/>
          </p15:clr>
        </p15:guide>
        <p15:guide id="3" pos="14785" userDrawn="1">
          <p15:clr>
            <a:srgbClr val="FBAE40"/>
          </p15:clr>
        </p15:guide>
        <p15:guide id="4" orient="horz" pos="8064" userDrawn="1">
          <p15:clr>
            <a:srgbClr val="FBAE40"/>
          </p15:clr>
        </p15:guide>
        <p15:guide id="5" pos="60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Body and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79C9D6D3-C549-9B5A-FFE8-B411A9F5D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359" y="2763567"/>
            <a:ext cx="21948458" cy="1181862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TITLE, SUBHEAD &amp; BULLETED LIST</a:t>
            </a:r>
          </a:p>
        </p:txBody>
      </p:sp>
      <p:sp>
        <p:nvSpPr>
          <p:cNvPr id="3" name="Slide Subtitle">
            <a:extLst>
              <a:ext uri="{FF2B5EF4-FFF2-40B4-BE49-F238E27FC236}">
                <a16:creationId xmlns:a16="http://schemas.microsoft.com/office/drawing/2014/main" id="{27E5A2D4-8426-DDF7-4ACB-5915A5ACFA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9466" y="4020248"/>
            <a:ext cx="20696753" cy="73007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48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46E13FCC-EC2C-E1FE-D652-C6C9301DB9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4822520"/>
            <a:ext cx="19509740" cy="2035480"/>
          </a:xfrm>
          <a:prstGeom prst="rect">
            <a:avLst/>
          </a:prstGeom>
        </p:spPr>
        <p:txBody>
          <a:bodyPr lIns="0" tIns="0" rIns="0" bIns="0" numCol="1" spcCol="457200" anchor="ctr" anchorCtr="0"/>
          <a:lstStyle>
            <a:lvl1pPr marL="0" indent="0">
              <a:lnSpc>
                <a:spcPts val="6760"/>
              </a:lnSpc>
              <a:buNone/>
              <a:defRPr sz="48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Delete placeholder text and add own text. Lorem ipsum dolor sit amet, consectetuer adipiscing.</a:t>
            </a:r>
          </a:p>
        </p:txBody>
      </p:sp>
      <p:sp>
        <p:nvSpPr>
          <p:cNvPr id="4" name="Bulleted List">
            <a:extLst>
              <a:ext uri="{FF2B5EF4-FFF2-40B4-BE49-F238E27FC236}">
                <a16:creationId xmlns:a16="http://schemas.microsoft.com/office/drawing/2014/main" id="{BD33EA81-80DB-4CC7-87A1-97F2BF463E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398" y="6877614"/>
            <a:ext cx="18290384" cy="5679728"/>
          </a:xfrm>
          <a:prstGeom prst="rect">
            <a:avLst/>
          </a:prstGeom>
        </p:spPr>
        <p:txBody>
          <a:bodyPr lIns="0" tIns="0" rIns="0" bIns="0"/>
          <a:lstStyle>
            <a:lvl1pPr marL="571500" indent="-571500">
              <a:buFont typeface="Courier New" panose="02070309020205020404" pitchFamily="49" charset="0"/>
              <a:buChar char="o"/>
              <a:defRPr sz="4800"/>
            </a:lvl1pPr>
            <a:lvl2pPr marL="1257300" indent="-571500">
              <a:buFont typeface="Arial" panose="020B0604020202020204" pitchFamily="34" charset="0"/>
              <a:buChar char="•"/>
              <a:defRPr sz="4800"/>
            </a:lvl2pPr>
          </a:lstStyle>
          <a:p>
            <a:pPr lvl="0"/>
            <a:r>
              <a:rPr lang="en-US" dirty="0"/>
              <a:t>Click to add a bulleted list</a:t>
            </a:r>
          </a:p>
          <a:p>
            <a:pPr lvl="1"/>
            <a:r>
              <a:rPr lang="en-US" dirty="0"/>
              <a:t>Click to add second level bullet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91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EBDCB1D-E31C-61BE-C8E3-10C9525391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15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>
            <a:extLst>
              <a:ext uri="{FF2B5EF4-FFF2-40B4-BE49-F238E27FC236}">
                <a16:creationId xmlns:a16="http://schemas.microsoft.com/office/drawing/2014/main" id="{0D6F869F-E24F-0B46-97AB-9C4816EB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sp>
        <p:nvSpPr>
          <p:cNvPr id="22" name="Slide Title">
            <a:extLst>
              <a:ext uri="{FF2B5EF4-FFF2-40B4-BE49-F238E27FC236}">
                <a16:creationId xmlns:a16="http://schemas.microsoft.com/office/drawing/2014/main" id="{4349B638-75F1-AFA4-105C-1B1AAF31E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040163"/>
            <a:ext cx="21977618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125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MISSION: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0F474A90-9F6A-3BA6-D18C-B0B6A743B0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5729815"/>
            <a:ext cx="21977618" cy="362726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To provide exceptional educational experiences that</a:t>
            </a:r>
            <a:br>
              <a:rPr lang="en-US" dirty="0"/>
            </a:br>
            <a:r>
              <a:rPr lang="en-US" dirty="0"/>
              <a:t>enrich the lives of North Dakotans and the global</a:t>
            </a:r>
            <a:br>
              <a:rPr lang="en-US" dirty="0"/>
            </a:br>
            <a:r>
              <a:rPr lang="en-US" dirty="0"/>
              <a:t>community through excellence in teaching, innovative</a:t>
            </a:r>
            <a:br>
              <a:rPr lang="en-US" dirty="0"/>
            </a:br>
            <a:r>
              <a:rPr lang="en-US" dirty="0"/>
              <a:t>research, and meaningful engagement.</a:t>
            </a:r>
          </a:p>
        </p:txBody>
      </p:sp>
      <p:pic>
        <p:nvPicPr>
          <p:cNvPr id="27" name="UND Leads Logo" descr="UND Leads Logo">
            <a:extLst>
              <a:ext uri="{FF2B5EF4-FFF2-40B4-BE49-F238E27FC236}">
                <a16:creationId xmlns:a16="http://schemas.microsoft.com/office/drawing/2014/main" id="{05536DDE-84EC-0026-838D-29F29FE4D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6280" y="11406628"/>
            <a:ext cx="5246747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4DD5EB16-597F-CF02-DDCD-2D1B2410C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9DEABC65-9E93-1A0C-91AA-30C008A3B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909577"/>
            <a:ext cx="21977618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125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VISION: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4C6430F8-0614-A1B0-D4F9-A36E47C36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599229"/>
            <a:ext cx="21977618" cy="1888434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Inspiring a sense of wonder, a love of discovery,</a:t>
            </a:r>
            <a:br>
              <a:rPr lang="en-US" dirty="0"/>
            </a:br>
            <a:r>
              <a:rPr lang="en-US" dirty="0"/>
              <a:t>and a commitment to serve.</a:t>
            </a:r>
          </a:p>
        </p:txBody>
      </p:sp>
      <p:pic>
        <p:nvPicPr>
          <p:cNvPr id="8" name="UND Leads Logo" descr="UND Leads Logo">
            <a:extLst>
              <a:ext uri="{FF2B5EF4-FFF2-40B4-BE49-F238E27FC236}">
                <a16:creationId xmlns:a16="http://schemas.microsoft.com/office/drawing/2014/main" id="{63D0E90A-6FDC-0F52-2CE5-8F6BACA34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6280" y="11406628"/>
            <a:ext cx="5246747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8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</p:txBody>
      </p:sp>
      <p:sp>
        <p:nvSpPr>
          <p:cNvPr id="5" name="Learning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31647"/>
            <a:ext cx="16292435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spc="0" baseline="0" dirty="0"/>
              <a:t>LEARNING    A Sense of Wonder</a:t>
            </a:r>
          </a:p>
        </p:txBody>
      </p:sp>
      <p:cxnSp>
        <p:nvCxnSpPr>
          <p:cNvPr id="14" name="White Line">
            <a:extLst>
              <a:ext uri="{FF2B5EF4-FFF2-40B4-BE49-F238E27FC236}">
                <a16:creationId xmlns:a16="http://schemas.microsoft.com/office/drawing/2014/main" id="{5593CBEF-6EEC-A512-DB18-CBC72E0DBDAC}"/>
              </a:ext>
            </a:extLst>
          </p:cNvPr>
          <p:cNvCxnSpPr>
            <a:cxnSpLocks/>
          </p:cNvCxnSpPr>
          <p:nvPr userDrawn="1"/>
        </p:nvCxnSpPr>
        <p:spPr>
          <a:xfrm>
            <a:off x="18127132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2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Equ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31647"/>
            <a:ext cx="16292435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spc="0" baseline="0" dirty="0"/>
              <a:t>EQUITY    Opportunities for Success</a:t>
            </a:r>
          </a:p>
        </p:txBody>
      </p:sp>
      <p:cxnSp>
        <p:nvCxnSpPr>
          <p:cNvPr id="3" name="Vertical White Line">
            <a:extLst>
              <a:ext uri="{FF2B5EF4-FFF2-40B4-BE49-F238E27FC236}">
                <a16:creationId xmlns:a16="http://schemas.microsoft.com/office/drawing/2014/main" id="{54864098-1DB7-8A22-8B87-90054916E8EA}"/>
              </a:ext>
            </a:extLst>
          </p:cNvPr>
          <p:cNvCxnSpPr>
            <a:cxnSpLocks/>
          </p:cNvCxnSpPr>
          <p:nvPr userDrawn="1"/>
        </p:nvCxnSpPr>
        <p:spPr>
          <a:xfrm>
            <a:off x="16234163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Affin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03948"/>
            <a:ext cx="16292435" cy="757130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800" spc="0" baseline="0" dirty="0"/>
              <a:t>AFFINITY    A Sense of Belonging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958C3D12-D142-E8BB-91B5-F539439ACD66}"/>
              </a:ext>
            </a:extLst>
          </p:cNvPr>
          <p:cNvCxnSpPr>
            <a:cxnSpLocks/>
          </p:cNvCxnSpPr>
          <p:nvPr userDrawn="1"/>
        </p:nvCxnSpPr>
        <p:spPr>
          <a:xfrm>
            <a:off x="16923974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6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orient="horz" pos="1704" userDrawn="1">
          <p15:clr>
            <a:srgbClr val="FBAE40"/>
          </p15:clr>
        </p15:guide>
        <p15:guide id="5" pos="13825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o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Discover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31647"/>
            <a:ext cx="16292435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/>
              <a:t>DISCOVERY    A Love of Inquiry and Creativity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14A6DAFC-C68B-D2D1-FBE1-83E8974617F1}"/>
              </a:ext>
            </a:extLst>
          </p:cNvPr>
          <p:cNvCxnSpPr>
            <a:cxnSpLocks/>
          </p:cNvCxnSpPr>
          <p:nvPr userDrawn="1"/>
        </p:nvCxnSpPr>
        <p:spPr>
          <a:xfrm>
            <a:off x="14838501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3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Service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5951621" y="731647"/>
            <a:ext cx="17669267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/>
              <a:t>Service    A Commitment to People and Communities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02AA5D74-3A1A-CE9F-DEDD-2B6BE6D41563}"/>
              </a:ext>
            </a:extLst>
          </p:cNvPr>
          <p:cNvCxnSpPr>
            <a:cxnSpLocks/>
          </p:cNvCxnSpPr>
          <p:nvPr userDrawn="1"/>
        </p:nvCxnSpPr>
        <p:spPr>
          <a:xfrm>
            <a:off x="11742374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2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9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9988" y="3342515"/>
            <a:ext cx="13868399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72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DA5D67D-FB0B-FC57-7D6F-D3D663492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8241" y="5589582"/>
            <a:ext cx="13868398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5441" y="6488242"/>
            <a:ext cx="13392946" cy="677056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 </a:t>
            </a:r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D3229CDB-3347-B258-F8F5-87755F9F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2788" y="931616"/>
            <a:ext cx="5654193" cy="1884731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9144000" cy="1280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None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48C2988F-6293-224A-679B-FCDCE5E7F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8622" y="414994"/>
            <a:ext cx="2404757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9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pos="1507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>
            <a:extLst>
              <a:ext uri="{FF2B5EF4-FFF2-40B4-BE49-F238E27FC236}">
                <a16:creationId xmlns:a16="http://schemas.microsoft.com/office/drawing/2014/main" id="{52E2934A-F7C4-2144-C60C-562E410636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9389" y="0"/>
            <a:ext cx="13717786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661D002C-FB5F-6269-5DFE-592DAAEFE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223" y="7725176"/>
            <a:ext cx="12753165" cy="4609476"/>
          </a:xfrm>
          <a:prstGeom prst="rect">
            <a:avLst/>
          </a:prstGeom>
        </p:spPr>
        <p:txBody>
          <a:bodyPr wrap="square" lIns="91440" tIns="0" rIns="91440" bIns="0" anchor="b">
            <a:noAutofit/>
          </a:bodyPr>
          <a:lstStyle>
            <a:lvl1pPr>
              <a:defRPr sz="10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278E0D0A-03A9-1C51-F30D-9E1AAC2A2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5223" y="12349645"/>
            <a:ext cx="12753165" cy="909158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UND Logo" descr="University of North Dakota Logo">
            <a:extLst>
              <a:ext uri="{FF2B5EF4-FFF2-40B4-BE49-F238E27FC236}">
                <a16:creationId xmlns:a16="http://schemas.microsoft.com/office/drawing/2014/main" id="{36D58187-7137-A2A8-4457-3370E01C9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39239" y="5782575"/>
            <a:ext cx="5632704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40BF3F-5204-6B47-A6AF-5E2C08477628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1CF987-8FCB-5F10-AFA0-73D2559785C0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E01F9C3-A4F8-50D7-824A-C7D6ACC544A7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aphic 2" descr="University of North Dakota Logo">
              <a:extLst>
                <a:ext uri="{FF2B5EF4-FFF2-40B4-BE49-F238E27FC236}">
                  <a16:creationId xmlns:a16="http://schemas.microsoft.com/office/drawing/2014/main" id="{3E60DD03-FBB0-647C-9076-1D6F9C06A4B0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B9AE820-5087-7FFF-9E01-F794396DBCB6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976F4CA-9224-F137-0C04-B56783CCF527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158A13E-9CAF-0F54-5C0A-4C2C8374EC2B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CD596D0-5340-F3A5-B2F4-864DBC00BE22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E7B2BCF-B490-7A6E-017A-2131E950BD9E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0346CB7-1C75-4A8E-DA1B-35A704F425BA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E511BCC-5632-10CA-36D7-5130D592A8B5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A7B657D-BD28-A2A7-F471-43DCB3BDA2DB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E7D9A79-9944-60F5-90A6-375864D0EC83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7647A2D-3958-1340-89A2-09976272F327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A2518BB-0816-E4DE-4E2D-CA8AEA6633D3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4E768D9-C053-7250-9C3C-1270E60E974B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E6AD5021-688A-5EB5-7FF0-C2051ADDF242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556B302-54E0-373C-D8FF-5692F1512841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C8D420-7651-7960-C8A1-B925EB6F2C5C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3110A4E-52E4-A9CA-25D8-5D4628F1B18A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B49CC66-2745-11AB-3134-86333B20711F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5DC2217-5501-D70E-11B3-4378DC9D34A7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2BCECF4-E264-C809-3A02-B9D7E0AA859E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06301A6-6A2B-665E-79E2-E73A39DD3A8A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C5CD379-DCDC-14E4-C656-4FF3EE1AB1D3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04568CD-F0DC-B3D5-2459-CFC3A08E0057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528AA74-9FCE-74F4-28ED-42C762AE662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0B0BB69-B14A-7A4B-6712-D531724C2107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69F168D-2D1C-5F88-CBB1-F9277FD95D1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B9D254-26AF-35CB-F78D-561F44C2B8E6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BFAD61C-C19E-F5F5-925F-D331B2CA3DB9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276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pos="15073" userDrawn="1">
          <p15:clr>
            <a:srgbClr val="FBAE40"/>
          </p15:clr>
        </p15:guide>
        <p15:guide id="4" pos="289" userDrawn="1">
          <p15:clr>
            <a:srgbClr val="FBAE40"/>
          </p15:clr>
        </p15:guide>
        <p15:guide id="5" pos="703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 and Caption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5B0CACFC-AAEC-7846-CA4B-163F3DCEE2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332720"/>
            <a:ext cx="10972800" cy="29260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640080" tIns="0" rIns="2286000" bIns="0" anchor="ctr" anchorCtr="0">
            <a:noAutofit/>
          </a:bodyPr>
          <a:lstStyle>
            <a:lvl1pPr marL="0" indent="0">
              <a:buNone/>
              <a:defRPr sz="4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caption here. </a:t>
            </a:r>
            <a:br>
              <a:rPr lang="en-US" dirty="0"/>
            </a:br>
            <a:r>
              <a:rPr lang="en-US" dirty="0"/>
              <a:t>Lorem ipsum dolor 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 consectetuer.</a:t>
            </a:r>
          </a:p>
        </p:txBody>
      </p:sp>
      <p:sp>
        <p:nvSpPr>
          <p:cNvPr id="4" name="UND Logo">
            <a:extLst>
              <a:ext uri="{FF2B5EF4-FFF2-40B4-BE49-F238E27FC236}">
                <a16:creationId xmlns:a16="http://schemas.microsoft.com/office/drawing/2014/main" id="{217F571E-AEA0-76DB-69E5-A3EFADD65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2899" y="412956"/>
            <a:ext cx="2353668" cy="100584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8572" dirty="0"/>
          </a:p>
        </p:txBody>
      </p:sp>
    </p:spTree>
    <p:extLst>
      <p:ext uri="{BB962C8B-B14F-4D97-AF65-F5344CB8AC3E}">
        <p14:creationId xmlns:p14="http://schemas.microsoft.com/office/powerpoint/2010/main" val="55241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4978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-3439"/>
            <a:ext cx="12193588" cy="13719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4E109CC-BBE4-F7FB-E4BA-09B717FBF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01538" y="-3437"/>
            <a:ext cx="12085637" cy="68201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301538" y="6916438"/>
            <a:ext cx="12085637" cy="6816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2" name="UND Logo">
            <a:extLst>
              <a:ext uri="{FF2B5EF4-FFF2-40B4-BE49-F238E27FC236}">
                <a16:creationId xmlns:a16="http://schemas.microsoft.com/office/drawing/2014/main" id="{2147AE69-0B11-31A2-05BD-43D2F18E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23083" y="12338688"/>
            <a:ext cx="2353668" cy="100584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8572" dirty="0"/>
          </a:p>
        </p:txBody>
      </p:sp>
    </p:spTree>
    <p:extLst>
      <p:ext uri="{BB962C8B-B14F-4D97-AF65-F5344CB8AC3E}">
        <p14:creationId xmlns:p14="http://schemas.microsoft.com/office/powerpoint/2010/main" val="9787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289" userDrawn="1">
          <p15:clr>
            <a:srgbClr val="FBAE40"/>
          </p15:clr>
        </p15:guide>
        <p15:guide id="3" pos="15073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A7C52876-BCAE-B20A-7B76-54725DDA0C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" y="6986587"/>
            <a:ext cx="6715121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 dirty="0"/>
              <a:t>Click icon to add photo</a:t>
            </a:r>
            <a:endParaRPr lang="en-US" dirty="0"/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8CC64AB4-4CCB-AD17-340D-CBF4D40BD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584" y="749300"/>
            <a:ext cx="4762499" cy="1587500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244AD3D-3BBE-8EE2-E482-5CD51D8C90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515975" cy="691490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E65E8323-E4DC-645B-4E52-DCA277299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3176" y="2916629"/>
            <a:ext cx="9955212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72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F880202-D0B2-49BE-F883-84F3E769BF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73175" y="5163696"/>
            <a:ext cx="9955213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66F95628-1EA8-260D-10DD-592F9E3D9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21328" y="6062354"/>
            <a:ext cx="9507059" cy="7196448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 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ADBCCEB8-89A5-2191-6564-752D0BF053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00854" y="6986587"/>
            <a:ext cx="6715121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 dirty="0"/>
              <a:t>Click icon to add photo</a:t>
            </a:r>
            <a:endParaRPr lang="en-US" dirty="0"/>
          </a:p>
        </p:txBody>
      </p:sp>
      <p:pic>
        <p:nvPicPr>
          <p:cNvPr id="11" name="UND Logo">
            <a:extLst>
              <a:ext uri="{FF2B5EF4-FFF2-40B4-BE49-F238E27FC236}">
                <a16:creationId xmlns:a16="http://schemas.microsoft.com/office/drawing/2014/main" id="{0560CC2E-CFF0-F755-89F6-97D9A194A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8622" y="414994"/>
            <a:ext cx="2404757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5073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Rectangle">
            <a:extLst>
              <a:ext uri="{FF2B5EF4-FFF2-40B4-BE49-F238E27FC236}">
                <a16:creationId xmlns:a16="http://schemas.microsoft.com/office/drawing/2014/main" id="{F432ADF4-E01C-9231-16BC-85158A3D3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4" name="UND Logo">
            <a:extLst>
              <a:ext uri="{FF2B5EF4-FFF2-40B4-BE49-F238E27FC236}">
                <a16:creationId xmlns:a16="http://schemas.microsoft.com/office/drawing/2014/main" id="{750356B6-E3D8-8C75-49D6-A5409F425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  <p:sp>
        <p:nvSpPr>
          <p:cNvPr id="2" name="Chart Placeholder">
            <a:extLst>
              <a:ext uri="{FF2B5EF4-FFF2-40B4-BE49-F238E27FC236}">
                <a16:creationId xmlns:a16="http://schemas.microsoft.com/office/drawing/2014/main" id="{4353BAB7-D494-D80E-8307-6F9151FD253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8788" y="2552700"/>
            <a:ext cx="23431500" cy="1070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88" y="558873"/>
            <a:ext cx="19200812" cy="1089529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7363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  <p15:guide id="4" pos="289" userDrawn="1">
          <p15:clr>
            <a:srgbClr val="FBAE40"/>
          </p15:clr>
        </p15:guide>
        <p15:guide id="5" pos="1504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D41BEB09-F10B-ADEC-272E-C95A0E39B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EECEB8E7-86BD-51AC-DBB4-52E4104D4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  <p:sp>
        <p:nvSpPr>
          <p:cNvPr id="4" name="Body Text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76119" y="3028188"/>
            <a:ext cx="8795067" cy="97734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6160"/>
              </a:lnSpc>
              <a:buNone/>
              <a:defRPr sz="5400"/>
            </a:lvl1pPr>
          </a:lstStyle>
          <a:p>
            <a:pPr lvl="0"/>
            <a:r>
              <a:rPr lang="en-US" dirty="0"/>
              <a:t>Content and graph slide. Click to edit text. </a:t>
            </a:r>
          </a:p>
          <a:p>
            <a:pPr lvl="0"/>
            <a:r>
              <a:rPr lang="en-US" dirty="0"/>
              <a:t>Maecenas porttitor congue massa. Fusce posuere, magna sed pulvinar ultricies, purus lectus. Maecenas porttitor congue massa. Fusce posuere.</a:t>
            </a:r>
          </a:p>
          <a:p>
            <a:pPr lvl="0"/>
            <a:r>
              <a:rPr lang="en-US" dirty="0"/>
              <a:t>Maecenas porttitor congue massa. Fusce posuere.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89FD63C8-A6E1-9D8E-3147-40D56B26B82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15988" y="3028188"/>
            <a:ext cx="12617132" cy="979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11" name="Slide Title">
            <a:extLst>
              <a:ext uri="{FF2B5EF4-FFF2-40B4-BE49-F238E27FC236}">
                <a16:creationId xmlns:a16="http://schemas.microsoft.com/office/drawing/2014/main" id="{A2BFE784-6B78-F522-D2D9-1B46D147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88" y="558873"/>
            <a:ext cx="19200812" cy="1089529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25442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7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  <p15:guide id="3" pos="14785" userDrawn="1">
          <p15:clr>
            <a:srgbClr val="FBAE40"/>
          </p15:clr>
        </p15:guide>
        <p15:guide id="4" orient="horz" pos="808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Title">
            <a:extLst>
              <a:ext uri="{FF2B5EF4-FFF2-40B4-BE49-F238E27FC236}">
                <a16:creationId xmlns:a16="http://schemas.microsoft.com/office/drawing/2014/main" id="{BF43A03D-F24A-A48D-613A-0A69558E1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367422"/>
            <a:ext cx="23469600" cy="108748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21" name="Table Placeholder">
            <a:extLst>
              <a:ext uri="{FF2B5EF4-FFF2-40B4-BE49-F238E27FC236}">
                <a16:creationId xmlns:a16="http://schemas.microsoft.com/office/drawing/2014/main" id="{8D2C99A7-182E-A920-70F2-9E6C0DC900A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788" y="3712464"/>
            <a:ext cx="23469600" cy="95463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9" userDrawn="1">
          <p15:clr>
            <a:srgbClr val="FBAE40"/>
          </p15:clr>
        </p15:guide>
        <p15:guide id="2" pos="15073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33058BD3-9540-097A-2B66-BB80689C5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9126627"/>
            <a:ext cx="21948621" cy="1005674"/>
          </a:xfrm>
          <a:prstGeom prst="rect">
            <a:avLst/>
          </a:prstGeom>
        </p:spPr>
        <p:txBody>
          <a:bodyPr anchor="ctr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UND Logo" descr="University of North Dakota Logo">
            <a:extLst>
              <a:ext uri="{FF2B5EF4-FFF2-40B4-BE49-F238E27FC236}">
                <a16:creationId xmlns:a16="http://schemas.microsoft.com/office/drawing/2014/main" id="{0AE0B06F-6404-4AE9-9F87-C6E4EEF9A3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7235" y="5032768"/>
            <a:ext cx="5632704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717A063-805A-1DA8-3084-B4F25A210BDD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F206D0-7A51-0CFF-C709-211A7AEA3DEB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ABB070-5E90-31F3-FCCA-BC917981222C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5B1E821E-784C-3150-F773-2B3D3EA03D0F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9E4146-F975-1F0E-F99F-BBF209C3EE0E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00E52B4-44DC-BD07-2BA3-63F8FB3BCCC6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3ACBBE5-94C1-6331-B444-B7453668B303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C38A815-D76F-62BB-9A87-16B91E44F101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7379F8D-375D-14C4-2C6B-6803E7AF7172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FFF928E-9B1C-356F-9E33-3A798191BF0C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5DABB10-06BC-7BA0-6434-64EA475EABC3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17A2441-4417-732D-5206-E0BD404F87A3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A1AF70C-7404-EC81-528D-0FD768F8E66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888E5A1-6519-8514-3EC7-2482A9486535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502D106-42DA-7CAC-07AC-239F3AF16EC8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541A2AA-07C5-6538-3267-CC988BD48B7F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2" descr="University of North Dakota Logo">
              <a:extLst>
                <a:ext uri="{FF2B5EF4-FFF2-40B4-BE49-F238E27FC236}">
                  <a16:creationId xmlns:a16="http://schemas.microsoft.com/office/drawing/2014/main" id="{5E7D0D0E-2BEE-60E9-F6B8-881921B02468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DD412F0-7576-42E7-8303-0CE2F80BB882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D990C30-D09D-5F70-9216-6033931B5B5D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6EDF90C-7FB8-EDF8-B0F7-D91086E8EC3E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550E420-D645-7D8E-1CF5-88D1BA6FAB5E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696BE7-0B11-0D86-870D-681A5BD17174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8D1671-0C3D-3512-A717-6275C29A731B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F3D873B-34F6-C870-5895-82E3D6F6763F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96EA980F-3D92-DC4C-FC9C-8D37EAFF95D0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AF1661D-BE1C-4C6F-D4CC-5393E4726DFD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5FC868E-FE5F-CE11-7D2F-7F233CF4C7A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F7873B9-AEAD-92DD-69E7-CE5CB39E73AA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840FB4C-BCB7-A7C9-490A-EE9B3A7F7C4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E0D6164-1201-1572-AD26-57CA975B0D88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2E3530D-FFB8-8507-ED7E-7C05BFAFF721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28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4594" userDrawn="1">
          <p15:clr>
            <a:srgbClr val="FBAE40"/>
          </p15:clr>
        </p15:guide>
        <p15:guide id="9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Leads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Overhead drone image of the University of North Dakota buildings up and down University Ave with the UND Leads Logo.">
            <a:extLst>
              <a:ext uri="{FF2B5EF4-FFF2-40B4-BE49-F238E27FC236}">
                <a16:creationId xmlns:a16="http://schemas.microsoft.com/office/drawing/2014/main" id="{53BE677E-3330-F55E-7C84-2575A5F00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een Arrown Background">
            <a:extLst>
              <a:ext uri="{FF2B5EF4-FFF2-40B4-BE49-F238E27FC236}">
                <a16:creationId xmlns:a16="http://schemas.microsoft.com/office/drawing/2014/main" id="{5FBE2484-637E-D04B-63FE-14039CBD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E1996246-232B-682F-D0B4-E724F2511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4820" y="4329447"/>
            <a:ext cx="20494488" cy="4549959"/>
          </a:xfrm>
          <a:prstGeom prst="rect">
            <a:avLst/>
          </a:prstGeom>
        </p:spPr>
        <p:txBody>
          <a:bodyPr lIns="91440" tIns="0" bIns="0" anchor="b">
            <a:noAutofit/>
          </a:bodyPr>
          <a:lstStyle>
            <a:lvl1pPr>
              <a:defRPr sz="10800"/>
            </a:lvl1pPr>
          </a:lstStyle>
          <a:p>
            <a:pPr lvl="0"/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CC93E85E-E076-EC29-3960-21CC83839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4820" y="8879406"/>
            <a:ext cx="20516065" cy="1654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UND Logo">
            <a:extLst>
              <a:ext uri="{FF2B5EF4-FFF2-40B4-BE49-F238E27FC236}">
                <a16:creationId xmlns:a16="http://schemas.microsoft.com/office/drawing/2014/main" id="{B3FE509E-B463-2E34-37E7-1C4CCEC2F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7390" y="489833"/>
            <a:ext cx="2560320" cy="1097280"/>
          </a:xfrm>
          <a:prstGeom prst="rect">
            <a:avLst/>
          </a:prstGeom>
        </p:spPr>
      </p:pic>
      <p:pic>
        <p:nvPicPr>
          <p:cNvPr id="2" name="White Slashes">
            <a:extLst>
              <a:ext uri="{FF2B5EF4-FFF2-40B4-BE49-F238E27FC236}">
                <a16:creationId xmlns:a16="http://schemas.microsoft.com/office/drawing/2014/main" id="{03BF9A6D-3720-A9DA-71E9-29ABB23D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990" y="-14990"/>
            <a:ext cx="6320778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5" userDrawn="1">
          <p15:clr>
            <a:srgbClr val="FBAE40"/>
          </p15:clr>
        </p15:guide>
        <p15:guide id="2" pos="14137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  <p15:guide id="4" orient="horz" pos="6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Placeholder">
            <a:extLst>
              <a:ext uri="{FF2B5EF4-FFF2-40B4-BE49-F238E27FC236}">
                <a16:creationId xmlns:a16="http://schemas.microsoft.com/office/drawing/2014/main" id="{506AD076-A015-1905-743F-D81F16CA03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319141A7-35B0-9C1A-9966-6E6A93611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201400"/>
            <a:ext cx="24387175" cy="1333660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CA39456-60B6-6545-5D48-BB9EB9997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2555384"/>
            <a:ext cx="24387175" cy="70341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4" name="UND Logo">
            <a:extLst>
              <a:ext uri="{FF2B5EF4-FFF2-40B4-BE49-F238E27FC236}">
                <a16:creationId xmlns:a16="http://schemas.microsoft.com/office/drawing/2014/main" id="{820CE588-04BD-808A-EE68-9A9C2B596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0744" y="357980"/>
            <a:ext cx="2567638" cy="10972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8572" dirty="0"/>
          </a:p>
        </p:txBody>
      </p:sp>
    </p:spTree>
    <p:extLst>
      <p:ext uri="{BB962C8B-B14F-4D97-AF65-F5344CB8AC3E}">
        <p14:creationId xmlns:p14="http://schemas.microsoft.com/office/powerpoint/2010/main" val="93742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orient="horz" pos="70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4F431EB-6AE7-F346-672C-37AEC353C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99479" y="12534147"/>
            <a:ext cx="1809044" cy="1181862"/>
          </a:xfrm>
        </p:spPr>
        <p:txBody>
          <a:bodyPr/>
          <a:lstStyle>
            <a:lvl1pPr>
              <a:defRPr sz="48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3971561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</p:spTree>
    <p:extLst>
      <p:ext uri="{BB962C8B-B14F-4D97-AF65-F5344CB8AC3E}">
        <p14:creationId xmlns:p14="http://schemas.microsoft.com/office/powerpoint/2010/main" val="3517293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DDF4137-BAFC-1C89-5945-A9A01D8E4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99479" y="12534147"/>
            <a:ext cx="1809044" cy="1181862"/>
          </a:xfrm>
        </p:spPr>
        <p:txBody>
          <a:bodyPr/>
          <a:lstStyle>
            <a:lvl1pPr>
              <a:defRPr sz="48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001" y="2755726"/>
            <a:ext cx="21948458" cy="1077940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TITLE, SUBHEAD &amp; CONTENT</a:t>
            </a:r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602C240C-E7EE-BF6F-F384-2D3F5180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3292" y="4040954"/>
            <a:ext cx="20700607" cy="7315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b" anchorCtr="0">
            <a:noAutofit/>
          </a:bodyPr>
          <a:lstStyle>
            <a:lvl1pPr marL="0" indent="0">
              <a:buNone/>
              <a:defRPr sz="52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4954708"/>
            <a:ext cx="19509740" cy="7846892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</p:spTree>
    <p:extLst>
      <p:ext uri="{BB962C8B-B14F-4D97-AF65-F5344CB8AC3E}">
        <p14:creationId xmlns:p14="http://schemas.microsoft.com/office/powerpoint/2010/main" val="3680473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99479" y="12534147"/>
            <a:ext cx="1809044" cy="1181862"/>
          </a:xfrm>
        </p:spPr>
        <p:txBody>
          <a:bodyPr/>
          <a:lstStyle>
            <a:lvl1pPr>
              <a:defRPr sz="48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751655C3-731C-8FAC-8705-DA036DA44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365" y="2743205"/>
            <a:ext cx="21948455" cy="1181862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 &amp; TWO COLUMNS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E040C-EA51-5AB6-8E24-8742078ABB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44" y="5105395"/>
            <a:ext cx="10974388" cy="878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33CE37-EE69-61A1-7238-E68EF6A182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3587" y="5105395"/>
            <a:ext cx="10974388" cy="878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839D67-CCA4-5BCE-7C53-115645BB4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200" y="3924300"/>
            <a:ext cx="21948775" cy="118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2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72E2DD0-52F0-B3E3-0FD7-8F0F7B3E6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3286" y="2743205"/>
            <a:ext cx="20733590" cy="1181862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 &amp; BULLETED LIST </a:t>
            </a:r>
          </a:p>
        </p:txBody>
      </p:sp>
      <p:sp>
        <p:nvSpPr>
          <p:cNvPr id="4" name="Bulleted List">
            <a:extLst>
              <a:ext uri="{FF2B5EF4-FFF2-40B4-BE49-F238E27FC236}">
                <a16:creationId xmlns:a16="http://schemas.microsoft.com/office/drawing/2014/main" id="{05F70E31-3689-B00A-3072-EB4495E47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3944460"/>
            <a:ext cx="19509740" cy="8857140"/>
          </a:xfrm>
          <a:prstGeom prst="rect">
            <a:avLst/>
          </a:prstGeom>
        </p:spPr>
        <p:txBody>
          <a:bodyPr lIns="0" tIns="0" rIns="0" numCol="1" spcCol="457200"/>
          <a:lstStyle>
            <a:lvl1pPr marL="0" indent="0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None/>
              <a:defRPr sz="4800"/>
            </a:lvl1pPr>
            <a:lvl2pPr marL="685800" indent="0">
              <a:buNone/>
              <a:defRPr/>
            </a:lvl2pPr>
          </a:lstStyle>
          <a:p>
            <a:pPr marL="571500" marR="0" lvl="0" indent="-57150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Click to add a bulleted list</a:t>
            </a:r>
          </a:p>
          <a:p>
            <a:pPr marL="571500" marR="0" lvl="0" indent="-57150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Click to add a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363987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1630D-ED35-6CF5-8683-33E442DB8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29CDD-E8BC-4541-5363-0DFD1A52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990" y="-14990"/>
            <a:ext cx="6320778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1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10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4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8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9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y Arrow Background">
            <a:extLst>
              <a:ext uri="{FF2B5EF4-FFF2-40B4-BE49-F238E27FC236}">
                <a16:creationId xmlns:a16="http://schemas.microsoft.com/office/drawing/2014/main" id="{7F8E024B-30CD-345E-9224-72E782BB8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586" y="0"/>
            <a:ext cx="24385585" cy="13716892"/>
          </a:xfrm>
          <a:prstGeom prst="rect">
            <a:avLst/>
          </a:prstGeom>
        </p:spPr>
      </p:pic>
      <p:sp>
        <p:nvSpPr>
          <p:cNvPr id="7" name="Green Rectangle">
            <a:extLst>
              <a:ext uri="{FF2B5EF4-FFF2-40B4-BE49-F238E27FC236}">
                <a16:creationId xmlns:a16="http://schemas.microsoft.com/office/drawing/2014/main" id="{8E346BA5-6608-17AA-C439-E6C0F51A0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96F07EFE-8ACA-8DB6-4D4E-82365AD4E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78801" y="12367653"/>
            <a:ext cx="1829038" cy="136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b="1" i="0">
                <a:solidFill>
                  <a:srgbClr val="03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White Slashes">
            <a:extLst>
              <a:ext uri="{FF2B5EF4-FFF2-40B4-BE49-F238E27FC236}">
                <a16:creationId xmlns:a16="http://schemas.microsoft.com/office/drawing/2014/main" id="{C899A779-C103-4D5B-AD43-EDC8329CE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9991" y="-14990"/>
            <a:ext cx="6378587" cy="2126196"/>
          </a:xfrm>
          <a:prstGeom prst="rect">
            <a:avLst/>
          </a:prstGeom>
        </p:spPr>
      </p:pic>
      <p:pic>
        <p:nvPicPr>
          <p:cNvPr id="9" name="UND Logo">
            <a:extLst>
              <a:ext uri="{FF2B5EF4-FFF2-40B4-BE49-F238E27FC236}">
                <a16:creationId xmlns:a16="http://schemas.microsoft.com/office/drawing/2014/main" id="{DDCF0C57-9687-8B7B-0B23-991814516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3" r:id="rId2"/>
    <p:sldLayoutId id="2147483656" r:id="rId3"/>
    <p:sldLayoutId id="2147483657" r:id="rId4"/>
    <p:sldLayoutId id="2147483658" r:id="rId5"/>
    <p:sldLayoutId id="2147483676" r:id="rId6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68" userDrawn="1">
          <p15:clr>
            <a:srgbClr val="F26B43"/>
          </p15:clr>
        </p15:guide>
        <p15:guide id="5" orient="horz" pos="8064" userDrawn="1">
          <p15:clr>
            <a:srgbClr val="F26B43"/>
          </p15:clr>
        </p15:guide>
        <p15:guide id="6" pos="14594" userDrawn="1">
          <p15:clr>
            <a:srgbClr val="F26B43"/>
          </p15:clr>
        </p15:guide>
        <p15:guide id="7" orient="horz" pos="1728" userDrawn="1">
          <p15:clr>
            <a:srgbClr val="F26B43"/>
          </p15:clr>
        </p15:guide>
        <p15:guide id="8" pos="1152" userDrawn="1">
          <p15:clr>
            <a:srgbClr val="F26B43"/>
          </p15:clr>
        </p15:guide>
        <p15:guide id="9" pos="1536" userDrawn="1">
          <p15:clr>
            <a:srgbClr val="F26B43"/>
          </p15:clr>
        </p15:guide>
        <p15:guide id="10" pos="14210" userDrawn="1">
          <p15:clr>
            <a:srgbClr val="F26B43"/>
          </p15:clr>
        </p15:guide>
        <p15:guide id="11" pos="138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7B3EF2EE-0DCB-784B-F7FF-B0433FD2B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86" y="0"/>
            <a:ext cx="24385585" cy="13716892"/>
          </a:xfrm>
          <a:prstGeom prst="rect">
            <a:avLst/>
          </a:prstGeom>
        </p:spPr>
      </p:pic>
      <p:sp>
        <p:nvSpPr>
          <p:cNvPr id="5" name="Green Rectangle">
            <a:extLst>
              <a:ext uri="{FF2B5EF4-FFF2-40B4-BE49-F238E27FC236}">
                <a16:creationId xmlns:a16="http://schemas.microsoft.com/office/drawing/2014/main" id="{63B771AE-5DCD-14FD-67BF-44D06566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6" name="White Slashes">
            <a:extLst>
              <a:ext uri="{FF2B5EF4-FFF2-40B4-BE49-F238E27FC236}">
                <a16:creationId xmlns:a16="http://schemas.microsoft.com/office/drawing/2014/main" id="{C68902BC-E7D6-C72C-49E6-6ECCC059B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9991" y="-14990"/>
            <a:ext cx="6378587" cy="21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6" r:id="rId2"/>
    <p:sldLayoutId id="2147483705" r:id="rId3"/>
    <p:sldLayoutId id="2147483700" r:id="rId4"/>
    <p:sldLayoutId id="2147483702" r:id="rId5"/>
    <p:sldLayoutId id="2147483703" r:id="rId6"/>
    <p:sldLayoutId id="2147483704" r:id="rId7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172D1-5DC6-0DB3-91F9-0F315BB65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6" y="0"/>
            <a:ext cx="24385585" cy="13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97" r:id="rId3"/>
    <p:sldLayoutId id="2147483675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F0276C8E-DAE0-1F50-2E3C-D4ED1051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4" name="White Slashes">
            <a:extLst>
              <a:ext uri="{FF2B5EF4-FFF2-40B4-BE49-F238E27FC236}">
                <a16:creationId xmlns:a16="http://schemas.microsoft.com/office/drawing/2014/main" id="{92BE9335-99FF-2B18-F566-563815A7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991" y="-14990"/>
            <a:ext cx="6378587" cy="2126196"/>
          </a:xfrm>
          <a:prstGeom prst="rect">
            <a:avLst/>
          </a:prstGeom>
        </p:spPr>
      </p:pic>
      <p:pic>
        <p:nvPicPr>
          <p:cNvPr id="6" name="UND Logo">
            <a:extLst>
              <a:ext uri="{FF2B5EF4-FFF2-40B4-BE49-F238E27FC236}">
                <a16:creationId xmlns:a16="http://schemas.microsoft.com/office/drawing/2014/main" id="{BB445DE2-1DD5-CDE1-3848-1BF4E218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4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ackground">
            <a:extLst>
              <a:ext uri="{FF2B5EF4-FFF2-40B4-BE49-F238E27FC236}">
                <a16:creationId xmlns:a16="http://schemas.microsoft.com/office/drawing/2014/main" id="{C04048E4-31B4-1F90-45D4-4BA3A1C1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White Slashes">
            <a:extLst>
              <a:ext uri="{FF2B5EF4-FFF2-40B4-BE49-F238E27FC236}">
                <a16:creationId xmlns:a16="http://schemas.microsoft.com/office/drawing/2014/main" id="{CFE9A3CD-3352-9B6A-AB61-30A5AF6A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990" y="-14990"/>
            <a:ext cx="6320778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esentation Title">
            <a:extLst>
              <a:ext uri="{FF2B5EF4-FFF2-40B4-BE49-F238E27FC236}">
                <a16:creationId xmlns:a16="http://schemas.microsoft.com/office/drawing/2014/main" id="{58AF63C5-800A-5A86-751E-E08E7F72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Accessible </a:t>
            </a:r>
            <a:r>
              <a:rPr lang="en-US"/>
              <a:t>Complex Images</a:t>
            </a:r>
            <a:endParaRPr lang="en-US" dirty="0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B62316DD-6C73-9E97-1E51-524B87F69F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/>
              <a:t>Teaching, Transformation, and Development Academy (</a:t>
            </a:r>
            <a:r>
              <a:rPr lang="en-US" dirty="0" err="1"/>
              <a:t>TTaDA</a:t>
            </a:r>
            <a:r>
              <a:rPr lang="en-US" dirty="0"/>
              <a:t>)</a:t>
            </a:r>
          </a:p>
          <a:p>
            <a:r>
              <a:rPr lang="en-US" dirty="0"/>
              <a:t>University of North Dakota</a:t>
            </a:r>
          </a:p>
        </p:txBody>
      </p:sp>
    </p:spTree>
    <p:extLst>
      <p:ext uri="{BB962C8B-B14F-4D97-AF65-F5344CB8AC3E}">
        <p14:creationId xmlns:p14="http://schemas.microsoft.com/office/powerpoint/2010/main" val="289261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2B4FD-665B-2D54-4EE1-86F2F011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AC1FF0-1661-8555-93F9-E9A5317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Accessible Complex Images,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AD80C-FE40-0F5E-3235-7B8F46F4C1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3738282"/>
            <a:ext cx="20729258" cy="9063318"/>
          </a:xfrm>
        </p:spPr>
        <p:txBody>
          <a:bodyPr/>
          <a:lstStyle/>
          <a:p>
            <a:r>
              <a:rPr lang="en-US" dirty="0"/>
              <a:t>In addition to the image and caption, you should also include the following:</a:t>
            </a:r>
          </a:p>
          <a:p>
            <a:pPr marL="914400" indent="-914400">
              <a:buFont typeface="+mj-lt"/>
              <a:buAutoNum type="arabicPeriod" startAt="3"/>
            </a:pPr>
            <a:r>
              <a:rPr lang="en-US" b="1" dirty="0"/>
              <a:t>The long description</a:t>
            </a:r>
            <a:r>
              <a:rPr lang="en-US" dirty="0"/>
              <a:t>: This can take many different forms (paragraphs, tables, bulleted lists, etc.) and be located in different places in a document. It should always be visible on the screen.</a:t>
            </a:r>
            <a:endParaRPr lang="en-US" b="1" dirty="0"/>
          </a:p>
          <a:p>
            <a:pPr marL="914400" indent="-914400">
              <a:buFont typeface="+mj-lt"/>
              <a:buAutoNum type="arabicPeriod" startAt="3"/>
            </a:pPr>
            <a:r>
              <a:rPr lang="en-US" b="1" dirty="0"/>
              <a:t>Alt-text:</a:t>
            </a:r>
            <a:r>
              <a:rPr lang="en-US" dirty="0"/>
              <a:t> Alt-text should still be entered for the image. This alt-text should identify the name of the image and indicate where the long description can be found. The alt-text is not visible on the screen.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A7EFD-3CD6-B802-6095-87C9D13A0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5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4A0D81-847C-1747-B1B1-F76C6A5E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Accessible Complex Image Example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4C97A-AF2A-2058-29CD-ED66D6A93E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3953136"/>
            <a:ext cx="10974388" cy="8788400"/>
          </a:xfrm>
        </p:spPr>
        <p:txBody>
          <a:bodyPr/>
          <a:lstStyle/>
          <a:p>
            <a:pPr marL="0" indent="0">
              <a:buNone/>
            </a:pPr>
            <a:r>
              <a:rPr lang="en-US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their analysis of the media coverage of the Iraq War, Steve Rendell and Tara </a:t>
            </a:r>
            <a:r>
              <a:rPr lang="en-US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Broughel</a:t>
            </a:r>
            <a:r>
              <a:rPr lang="en-US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concluded that media’s attitudes toward the war were not universally consistent. Indeed, Rendell and </a:t>
            </a:r>
            <a:r>
              <a:rPr lang="en-US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Broughel</a:t>
            </a:r>
            <a:r>
              <a:rPr lang="en-US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show that coverage varied between pro-war, neutral, and anti-war. The sources they evaluated were largely pro-war, with American news sources coming in at 71% and total sources coming in at 64%. Neutral coverage came in at 26% for both American and other media sources. Anti-war attitudes were slight, with a mere 3% of American sources and 10% total sources opposing the war.</a:t>
            </a:r>
            <a:endParaRPr lang="en-US" sz="3400" kern="100" dirty="0">
              <a:effectLst/>
              <a:latin typeface="Helvetica Neue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51B10-B1D7-A3F6-B910-5B4DD0371B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Table 1: Percent of Iraq Media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EF2E6B-32D4-7BCA-FC4D-31BAC9BFA09D}"/>
              </a:ext>
            </a:extLst>
          </p:cNvPr>
          <p:cNvSpPr txBox="1"/>
          <p:nvPr/>
        </p:nvSpPr>
        <p:spPr>
          <a:xfrm>
            <a:off x="12193434" y="4017209"/>
            <a:ext cx="6711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Chart 1: Percent of Iraq Media Sources</a:t>
            </a:r>
          </a:p>
        </p:txBody>
      </p:sp>
      <p:pic>
        <p:nvPicPr>
          <p:cNvPr id="6" name="Picture 5" descr="Chart of Percent of Iraq Media Sources. For the full description of the chart, see text to the right of the image on Slide 13.">
            <a:extLst>
              <a:ext uri="{FF2B5EF4-FFF2-40B4-BE49-F238E27FC236}">
                <a16:creationId xmlns:a16="http://schemas.microsoft.com/office/drawing/2014/main" id="{BDA107FE-C509-1F8F-25F0-F8CEBE919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10" y="4769081"/>
            <a:ext cx="10974389" cy="70940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685F8F-3386-EF47-0FDD-83304A4226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8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F9BB3-6B03-9F44-6134-C323D404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0F2777-9E6F-ADB1-FD5E-44DD61B4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Example</a:t>
            </a:r>
          </a:p>
        </p:txBody>
      </p:sp>
      <p:pic>
        <p:nvPicPr>
          <p:cNvPr id="10" name="Picture 9" descr="Screenshot of a complex image on a PowerPoint slide. On the right hand side of the photo, a chart is highlighted in purple.">
            <a:extLst>
              <a:ext uri="{FF2B5EF4-FFF2-40B4-BE49-F238E27FC236}">
                <a16:creationId xmlns:a16="http://schemas.microsoft.com/office/drawing/2014/main" id="{52F20B00-64F6-637C-AEC8-6E074A7D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557" y="3971560"/>
            <a:ext cx="16013287" cy="89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6E92D-229F-6324-F616-E589F87B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E26182-DE5D-BDA4-44AB-0BCFA5CAA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41D783-BACA-6128-0FB0-9F704EDE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 Example</a:t>
            </a:r>
          </a:p>
        </p:txBody>
      </p:sp>
      <p:pic>
        <p:nvPicPr>
          <p:cNvPr id="4" name="Picture 3" descr="Screenshot of a complex image in PowerPoint. On the right hand side of the photo above the chart a caption reading “Chart 1: Percent of Iraq Media Sources” is highlighted in purple. ">
            <a:extLst>
              <a:ext uri="{FF2B5EF4-FFF2-40B4-BE49-F238E27FC236}">
                <a16:creationId xmlns:a16="http://schemas.microsoft.com/office/drawing/2014/main" id="{70C91D79-3BAC-34A3-0B44-5611FA7E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433" y="4131834"/>
            <a:ext cx="16013151" cy="89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6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7D23-6369-D16F-CBD8-FA6E18C35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6A60F9-0A5F-D8CC-30FE-3E02CB9111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5A55EB9-9674-1C46-86D0-B31B8DEA39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Alternative Text </a:t>
            </a:r>
          </a:p>
          <a:p>
            <a:r>
              <a:rPr lang="en-US" b="1" dirty="0"/>
              <a:t>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98B32-DA1C-F192-9EB5-3F4234D367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79013" y="12534900"/>
            <a:ext cx="1808162" cy="1181100"/>
          </a:xfrm>
          <a:prstGeom prst="rect">
            <a:avLst/>
          </a:prstGeom>
        </p:spPr>
        <p:txBody>
          <a:bodyPr/>
          <a:lstStyle/>
          <a:p>
            <a:fld id="{CD824FE9-DCF5-A546-91B8-A1EA6C94E69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D79DA5-C664-E661-B1CC-AB2584150B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8775" y="3343275"/>
            <a:ext cx="13868400" cy="2008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Caption Example</a:t>
            </a:r>
          </a:p>
        </p:txBody>
      </p:sp>
      <p:grpSp>
        <p:nvGrpSpPr>
          <p:cNvPr id="15" name="Group 14" descr="Screenshot of a complex image in PowerPoint. Microsoft’s alt-text pane appears over the right-hand side of the chart with the following alt-text: Chart 1: Percent of Iraq Media Sources. For full description, please see the paragraph on the left on slide 15.">
            <a:extLst>
              <a:ext uri="{FF2B5EF4-FFF2-40B4-BE49-F238E27FC236}">
                <a16:creationId xmlns:a16="http://schemas.microsoft.com/office/drawing/2014/main" id="{348819D9-B4A6-7B6E-6470-D733EE23E070}"/>
              </a:ext>
            </a:extLst>
          </p:cNvPr>
          <p:cNvGrpSpPr/>
          <p:nvPr/>
        </p:nvGrpSpPr>
        <p:grpSpPr>
          <a:xfrm>
            <a:off x="3710688" y="457200"/>
            <a:ext cx="17835518" cy="13033545"/>
            <a:chOff x="3710688" y="457200"/>
            <a:chExt cx="17835518" cy="130335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700ECA-3F93-AF39-80CA-2D2E3C6E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0688" y="457200"/>
              <a:ext cx="17310677" cy="97219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EBAD80-5FDA-89E4-41C3-FEA81AFB8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78684" y="2610196"/>
              <a:ext cx="5467522" cy="10880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43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592C9-4553-C0B8-1567-7A0F5D57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748C3-BF4B-1F58-291F-FFA89A861E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F79001-5F2A-EC27-7347-D3FEF0F5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Description Example</a:t>
            </a:r>
          </a:p>
        </p:txBody>
      </p:sp>
      <p:pic>
        <p:nvPicPr>
          <p:cNvPr id="5" name="Picture 4" descr="Screenshot of a complex image. On the left hand side of the photo, the paragraph of text that describes “Chart 1: Percent of Iraq Media Sources” is highlighted in purple. ">
            <a:extLst>
              <a:ext uri="{FF2B5EF4-FFF2-40B4-BE49-F238E27FC236}">
                <a16:creationId xmlns:a16="http://schemas.microsoft.com/office/drawing/2014/main" id="{B667D5FD-4D9E-5293-36E0-9EA63E511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141" y="3938107"/>
            <a:ext cx="16361839" cy="91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5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26EBC-AE7B-F1B3-FDCB-82CFEFAED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60CC18-65B6-CD79-6826-32AAC31C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Description Format(s)</a:t>
            </a:r>
          </a:p>
        </p:txBody>
      </p:sp>
    </p:spTree>
    <p:extLst>
      <p:ext uri="{BB962C8B-B14F-4D97-AF65-F5344CB8AC3E}">
        <p14:creationId xmlns:p14="http://schemas.microsoft.com/office/powerpoint/2010/main" val="387174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7693E-1DF1-F9D8-2DE4-089BB8DC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8A9EEF1-168D-C082-06BC-198D0059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Long Description Format(s), Part 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8B42FB-E55B-2F76-F7F2-AF4817F80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b="1" dirty="0"/>
              <a:t>Here are a few options to support complex image accessibility: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Paragraph(s) of text: </a:t>
            </a:r>
            <a:r>
              <a:rPr lang="en-US" sz="4400" dirty="0"/>
              <a:t>these should ideally be positioned close to the image (either above or below in a Word document, on the same slide or the next slide in PPTX)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A simple table: </a:t>
            </a:r>
            <a:r>
              <a:rPr lang="en-US" sz="4400" dirty="0"/>
              <a:t>Sometimes slightly more complex bar or pie chart data can be presented in a simple table format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A list of data points: </a:t>
            </a:r>
            <a:r>
              <a:rPr lang="en-US" sz="4400" dirty="0"/>
              <a:t>Sometimes slightly more complex bar or pie chart data can be presented in a list format</a:t>
            </a:r>
            <a:endParaRPr lang="en-US" sz="4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3AFDD-0134-9A8C-2227-49A3B6E170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4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2B73-3C49-64C6-288D-2F7DB44DA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0AF7A18-28F2-7BFE-5614-E2B546B4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Long Description Format(s), Part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42C5FC-00C8-502C-8E7C-E27C0D6B2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b="1" dirty="0"/>
              <a:t>Here are some more options to support complex image accessibility: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Video content: </a:t>
            </a:r>
            <a:r>
              <a:rPr lang="en-US" sz="4400" dirty="0"/>
              <a:t>If you have described the image in full detail in a lecture video – and please note that you must describe the </a:t>
            </a:r>
            <a:r>
              <a:rPr lang="en-US" sz="4400" b="1" dirty="0"/>
              <a:t>full</a:t>
            </a:r>
            <a:r>
              <a:rPr lang="en-US" sz="4400" dirty="0"/>
              <a:t> detail of the image – you can indicate the title of the video and exact timestamp the description begins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Appendices, Notes, or external websites: </a:t>
            </a:r>
            <a:r>
              <a:rPr lang="en-US" sz="4400" dirty="0"/>
              <a:t>You can link to any of these that are appropriate and that your audience will have access to </a:t>
            </a:r>
            <a:r>
              <a:rPr lang="en-US" sz="4400" i="1" dirty="0"/>
              <a:t>in the body of your text </a:t>
            </a:r>
            <a:r>
              <a:rPr lang="en-US" sz="4400" dirty="0"/>
              <a:t>– just remember, you can’t add links to alt-text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799B9-59F4-6FAB-A1AE-33E687820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82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FD916-FEBA-368A-0718-49F02A6F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74D486-2F04-0DFC-4CD5-C2F7FD26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2946401"/>
            <a:ext cx="22514560" cy="6363854"/>
          </a:xfrm>
        </p:spPr>
        <p:txBody>
          <a:bodyPr/>
          <a:lstStyle/>
          <a:p>
            <a:r>
              <a:rPr lang="en-US" sz="9500" dirty="0"/>
              <a:t>Writing Alt-Text &amp;</a:t>
            </a:r>
            <a:br>
              <a:rPr lang="en-US" sz="9500" dirty="0"/>
            </a:br>
            <a:r>
              <a:rPr lang="en-US" sz="9500" dirty="0"/>
              <a:t>Long Description for Complex Images</a:t>
            </a:r>
          </a:p>
        </p:txBody>
      </p:sp>
    </p:spTree>
    <p:extLst>
      <p:ext uri="{BB962C8B-B14F-4D97-AF65-F5344CB8AC3E}">
        <p14:creationId xmlns:p14="http://schemas.microsoft.com/office/powerpoint/2010/main" val="175205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3A1E-85B4-9F29-BA22-5D33E94E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8CB38E-0FB0-3DD5-B465-6B02FB13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Alt-Text Recap</a:t>
            </a:r>
          </a:p>
        </p:txBody>
      </p:sp>
    </p:spTree>
    <p:extLst>
      <p:ext uri="{BB962C8B-B14F-4D97-AF65-F5344CB8AC3E}">
        <p14:creationId xmlns:p14="http://schemas.microsoft.com/office/powerpoint/2010/main" val="279324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08C49D-9FDD-983E-CCC6-425A592D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Write Alt-text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7FAB3-E363-1E50-71B8-429B5A0F16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Alt-text for complex images is simple, consisting of two phrases: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An identification of the image. Use the words in the caption, e.g., “Figure 1, Table 3, Diagram 16.1,” etc.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A phrase telling the listener where the long description is located.</a:t>
            </a:r>
          </a:p>
          <a:p>
            <a:r>
              <a:rPr lang="en-US" sz="4400" b="1" dirty="0"/>
              <a:t>Example: “</a:t>
            </a:r>
            <a:r>
              <a:rPr lang="en-US" sz="4400" dirty="0"/>
              <a:t>Chart of Percent of Iraq Media Sources. For the full description, see text to the right of the image on Slide 10.”</a:t>
            </a:r>
          </a:p>
        </p:txBody>
      </p:sp>
    </p:spTree>
    <p:extLst>
      <p:ext uri="{BB962C8B-B14F-4D97-AF65-F5344CB8AC3E}">
        <p14:creationId xmlns:p14="http://schemas.microsoft.com/office/powerpoint/2010/main" val="432987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5DC08-59CC-5C4B-91CF-DBF016A9B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492AEC-0933-A9E4-6D83-B4B378E2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Write Long Description,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892D4-0BF1-CB29-4AE0-EC95BFA3CD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Long description can get very complicated because a complex image is…complex. Consider the following when writing long description:</a:t>
            </a:r>
          </a:p>
          <a:p>
            <a:pPr marL="914400" indent="-914400">
              <a:buFont typeface="+mj-lt"/>
              <a:buAutoNum type="arabicPeriod"/>
            </a:pPr>
            <a:r>
              <a:rPr lang="en-US" b="1" dirty="0"/>
              <a:t>Identify the type of image in the first sentence.</a:t>
            </a:r>
            <a:r>
              <a:rPr lang="en-US" dirty="0"/>
              <a:t> Knowing what type of image (cartoon, bar graph, pie chart, diagram, illustration, illustration) is being described is essential for comprehension.</a:t>
            </a:r>
            <a:endParaRPr lang="en-US" b="1" dirty="0"/>
          </a:p>
          <a:p>
            <a:pPr marL="914400" indent="-914400">
              <a:buFont typeface="+mj-lt"/>
              <a:buAutoNum type="arabicPeriod"/>
            </a:pPr>
            <a:r>
              <a:rPr lang="en-US" b="1" dirty="0"/>
              <a:t>Summarize the point of the image in your second sentence. </a:t>
            </a:r>
            <a:r>
              <a:rPr lang="en-US" dirty="0"/>
              <a:t>Identifying the overall point of the information being presented provides important context and direction.</a:t>
            </a:r>
          </a:p>
        </p:txBody>
      </p:sp>
    </p:spTree>
    <p:extLst>
      <p:ext uri="{BB962C8B-B14F-4D97-AF65-F5344CB8AC3E}">
        <p14:creationId xmlns:p14="http://schemas.microsoft.com/office/powerpoint/2010/main" val="309089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57A64-76E9-DE5A-DF78-A56C4F171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9F2E36-86AD-6CFC-9B87-7B6DF11B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Write Long Description,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BF16E-8F09-BB68-4D26-A505A2472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14400" indent="-914400">
              <a:buFont typeface="+mj-lt"/>
              <a:buAutoNum type="arabicPeriod" startAt="3"/>
            </a:pPr>
            <a:r>
              <a:rPr lang="en-US" b="1" dirty="0"/>
              <a:t>Use spatial references. </a:t>
            </a:r>
            <a:r>
              <a:rPr lang="en-US" dirty="0"/>
              <a:t>What is on the right side of the image? In the top corner? Left side of the image? Lower bottom quadrant?</a:t>
            </a:r>
          </a:p>
          <a:p>
            <a:pPr marL="1943100" lvl="1" indent="-914400"/>
            <a:r>
              <a:rPr lang="en-US" sz="4000" b="1" dirty="0"/>
              <a:t>Example: </a:t>
            </a:r>
            <a:r>
              <a:rPr lang="en-US" sz="4000" dirty="0"/>
              <a:t>If you are describing a diagram of a series of steps in a process, where is Step 1 in that process located? What is is called? Where is Step 2 located? What is it called?</a:t>
            </a:r>
            <a:endParaRPr lang="en-US" sz="4000" b="1" dirty="0"/>
          </a:p>
          <a:p>
            <a:pPr marL="914400" indent="-914400">
              <a:buFont typeface="+mj-lt"/>
              <a:buAutoNum type="arabicPeriod" startAt="3"/>
            </a:pPr>
            <a:r>
              <a:rPr lang="en-US" b="1" dirty="0"/>
              <a:t>Use x- and y-axis. </a:t>
            </a:r>
            <a:r>
              <a:rPr lang="en-US" dirty="0"/>
              <a:t>If you are working with a chart or a graph that uses a x- and y-axis, identify what each axis measures.</a:t>
            </a:r>
          </a:p>
        </p:txBody>
      </p:sp>
    </p:spTree>
    <p:extLst>
      <p:ext uri="{BB962C8B-B14F-4D97-AF65-F5344CB8AC3E}">
        <p14:creationId xmlns:p14="http://schemas.microsoft.com/office/powerpoint/2010/main" val="1823709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196F4-447A-19E0-C473-9BBFE713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0D23E5-AD10-31AB-5FF6-21C314CF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Note on Video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AFA62-CB20-285F-41C2-4E96FB301B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3971561"/>
            <a:ext cx="20734779" cy="8830042"/>
          </a:xfrm>
        </p:spPr>
        <p:txBody>
          <a:bodyPr/>
          <a:lstStyle/>
          <a:p>
            <a:r>
              <a:rPr lang="en-US" dirty="0"/>
              <a:t>If you are using complex images in video content and you are accompanying the video content with a digital document (.PPTX or .DOCX), keep the following in mind:</a:t>
            </a:r>
          </a:p>
          <a:p>
            <a:r>
              <a:rPr lang="en-US" dirty="0"/>
              <a:t>You CAN supply your long description in the video </a:t>
            </a:r>
            <a:r>
              <a:rPr lang="en-US" b="1" dirty="0"/>
              <a:t>ONLY IF</a:t>
            </a:r>
          </a:p>
          <a:p>
            <a:pPr marL="1943100" lvl="1" indent="-914400">
              <a:buFont typeface="+mj-lt"/>
              <a:buAutoNum type="arabicPeriod"/>
            </a:pPr>
            <a:r>
              <a:rPr lang="en-US" sz="4800" dirty="0"/>
              <a:t>You actually narrate a full description of the image in the video</a:t>
            </a:r>
          </a:p>
          <a:p>
            <a:pPr marL="1943100" lvl="1" indent="-914400">
              <a:buFont typeface="+mj-lt"/>
              <a:buAutoNum type="arabicPeriod"/>
            </a:pPr>
            <a:r>
              <a:rPr lang="en-US" sz="4800" dirty="0"/>
              <a:t>You provide alt-text on the video embed in Word or PowerPoint </a:t>
            </a:r>
          </a:p>
          <a:p>
            <a:pPr marL="1943100" lvl="1" indent="-914400">
              <a:buFont typeface="+mj-lt"/>
              <a:buAutoNum type="arabicPeriod"/>
            </a:pPr>
            <a:r>
              <a:rPr lang="en-US" sz="4800" dirty="0"/>
              <a:t>You provide the timestamp that the narration begins at in the alt-text field</a:t>
            </a:r>
          </a:p>
        </p:txBody>
      </p:sp>
    </p:spTree>
    <p:extLst>
      <p:ext uri="{BB962C8B-B14F-4D97-AF65-F5344CB8AC3E}">
        <p14:creationId xmlns:p14="http://schemas.microsoft.com/office/powerpoint/2010/main" val="119971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7832C-DEA8-9662-13E4-DC985E25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1C1D46DC-51AD-825C-9A61-4E8C7E84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Alt-Text</a:t>
            </a:r>
          </a:p>
        </p:txBody>
      </p:sp>
      <p:sp>
        <p:nvSpPr>
          <p:cNvPr id="4" name="Slide Text">
            <a:extLst>
              <a:ext uri="{FF2B5EF4-FFF2-40B4-BE49-F238E27FC236}">
                <a16:creationId xmlns:a16="http://schemas.microsoft.com/office/drawing/2014/main" id="{1368D85E-2361-C82F-972B-A5C293BAF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3971561"/>
            <a:ext cx="20734779" cy="8830042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Provides a textual alternative to simple images</a:t>
            </a:r>
          </a:p>
          <a:p>
            <a:pPr marL="1714500" lvl="1" indent="-685800"/>
            <a:r>
              <a:rPr lang="en-US" sz="4800" dirty="0"/>
              <a:t>Focuses on what’s </a:t>
            </a:r>
            <a:r>
              <a:rPr lang="en-US" sz="4800" b="1" dirty="0"/>
              <a:t>in </a:t>
            </a:r>
            <a:r>
              <a:rPr lang="en-US" sz="4800" dirty="0"/>
              <a:t>the image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Consists of 120-ish characters or 1-2 sentences of description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Does not typically appear on the screen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Should be concise and accurate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95D93BC-D4D2-31DA-ADFF-612E1D793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1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8580-0FD3-DD39-02A9-20943E202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C7A8394A-41A2-4FDA-F121-78EEDF38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10" name="Picture 9" descr="Close up of two older people’s hands. The person on the right holds the ring and middle fingers of the other person in the other hand. A wedding band gleams on the ring finger of the person on the left.">
            <a:extLst>
              <a:ext uri="{FF2B5EF4-FFF2-40B4-BE49-F238E27FC236}">
                <a16:creationId xmlns:a16="http://schemas.microsoft.com/office/drawing/2014/main" id="{7ABE51A4-9FEA-7F63-ED4F-ADB39FA9B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623" y="3995879"/>
            <a:ext cx="13658910" cy="910594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1994761B-9270-1DAD-0483-32B40ABB5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9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4B2E-D474-D225-3ACC-6C7F4EFB8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C9EE2-DA2B-BC4B-9D6E-0640B239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Complex Images?</a:t>
            </a:r>
          </a:p>
        </p:txBody>
      </p:sp>
    </p:spTree>
    <p:extLst>
      <p:ext uri="{BB962C8B-B14F-4D97-AF65-F5344CB8AC3E}">
        <p14:creationId xmlns:p14="http://schemas.microsoft.com/office/powerpoint/2010/main" val="3566426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B675C-1D4B-D375-766D-588D81EB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Images, Defined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BD800A-12B3-C04E-30AE-51351CED207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915988" y="3028188"/>
            <a:ext cx="13824581" cy="9791704"/>
          </a:xfrm>
        </p:spPr>
        <p:txBody>
          <a:bodyPr/>
          <a:lstStyle/>
          <a:p>
            <a:endParaRPr lang="en-US" sz="5400" b="1" dirty="0"/>
          </a:p>
          <a:p>
            <a:r>
              <a:rPr lang="en-US" sz="5400" b="1" dirty="0"/>
              <a:t>Any image that can’t be described in 120 characters or 1-2 sentences.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4C689E-490F-731A-4E3C-A07C2F0EC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13446" y="3028188"/>
            <a:ext cx="8157740" cy="9773416"/>
          </a:xfrm>
        </p:spPr>
        <p:txBody>
          <a:bodyPr numCol="2"/>
          <a:lstStyle/>
          <a:p>
            <a:r>
              <a:rPr lang="en-US" b="1" dirty="0"/>
              <a:t>Examples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Charts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Graphs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Infographics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Cartoons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Smart Art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Flowcharts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Maps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Illustrations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4840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827E6-E552-A920-A616-CFC8980FA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AE54C5F-58CD-796E-05D2-1F7BB1C8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Complex Image Example</a:t>
            </a:r>
          </a:p>
        </p:txBody>
      </p:sp>
      <p:pic>
        <p:nvPicPr>
          <p:cNvPr id="4" name="Picture 3" descr="Decorative image">
            <a:extLst>
              <a:ext uri="{FF2B5EF4-FFF2-40B4-BE49-F238E27FC236}">
                <a16:creationId xmlns:a16="http://schemas.microsoft.com/office/drawing/2014/main" id="{DE93D491-F0D3-60F8-EEA0-500BB3358C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971560"/>
            <a:ext cx="12053158" cy="893069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756EA99-741A-636F-88E4-C227F5E05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72030" y="3594456"/>
            <a:ext cx="8627449" cy="9307796"/>
          </a:xfrm>
        </p:spPr>
        <p:txBody>
          <a:bodyPr/>
          <a:lstStyle/>
          <a:p>
            <a:r>
              <a:rPr lang="en-US" sz="4000" dirty="0"/>
              <a:t>A male peacock with a metallic blue crown. Around his eyes and beak, the short-curled feathers are an iridescent turquoise. Above the eye is a white stripe and below the eye is a white crescent shape; both are formed by bare white skin. A fan-shaped crest appears on the back of the head, made of feathers with thin bare black shafts and tipped by bright blue and greenish tufts of feathers.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C75B1-14B4-85C5-B0A4-E9CADF752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2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EC8AD-701D-809B-E577-60557887B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98159F-2678-8A6A-BE04-8598ACDC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Complex Images Accessible</a:t>
            </a:r>
          </a:p>
        </p:txBody>
      </p:sp>
    </p:spTree>
    <p:extLst>
      <p:ext uri="{BB962C8B-B14F-4D97-AF65-F5344CB8AC3E}">
        <p14:creationId xmlns:p14="http://schemas.microsoft.com/office/powerpoint/2010/main" val="99418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2FEC4-021E-0209-1364-26856A30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8AFC7DB-9DA9-C228-2935-FAE2C72B8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Accessible Complex Images,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678E1-76E4-13FC-D3BA-7AA455A094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3738282"/>
            <a:ext cx="20729258" cy="9337638"/>
          </a:xfrm>
        </p:spPr>
        <p:txBody>
          <a:bodyPr/>
          <a:lstStyle/>
          <a:p>
            <a:r>
              <a:rPr lang="en-US" dirty="0"/>
              <a:t>To ensure accessibility for complex images, each image should include the following:</a:t>
            </a:r>
          </a:p>
          <a:p>
            <a:pPr marL="914400" indent="-914400">
              <a:buFont typeface="+mj-lt"/>
              <a:buAutoNum type="arabicPeriod"/>
            </a:pPr>
            <a:r>
              <a:rPr lang="en-US" b="1" dirty="0"/>
              <a:t>The image: </a:t>
            </a:r>
            <a:r>
              <a:rPr lang="en-US" dirty="0"/>
              <a:t>If you have a static image, you can use the image without modifying it. If you have a chart or a graph created in Microsoft Excel or a similar program, take a screenshot of the image. The image should be visible on the screen. </a:t>
            </a:r>
            <a:endParaRPr lang="en-US" b="1" dirty="0"/>
          </a:p>
          <a:p>
            <a:pPr marL="914400" indent="-914400">
              <a:buFont typeface="+mj-lt"/>
              <a:buAutoNum type="arabicPeriod"/>
            </a:pPr>
            <a:r>
              <a:rPr lang="en-US" b="1" dirty="0"/>
              <a:t>A caption: </a:t>
            </a:r>
            <a:r>
              <a:rPr lang="en-US" dirty="0"/>
              <a:t>The caption should identify what the image is of, and should be visible on the screen. (e.g., “Figure 1: Map of Greece,” “Table 3: Revenue Growth in Quarter 3 of 2024,” etc.)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D72BE2-010A-7C47-C5BC-71E57D6F5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9433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D Brand Theme">
      <a:dk1>
        <a:srgbClr val="000000"/>
      </a:dk1>
      <a:lt1>
        <a:srgbClr val="FFFFFF"/>
      </a:lt1>
      <a:dk2>
        <a:srgbClr val="00AC43"/>
      </a:dk2>
      <a:lt2>
        <a:srgbClr val="B6B6B6"/>
      </a:lt2>
      <a:accent1>
        <a:srgbClr val="00AC43"/>
      </a:accent1>
      <a:accent2>
        <a:srgbClr val="008545"/>
      </a:accent2>
      <a:accent3>
        <a:srgbClr val="FEFFFF"/>
      </a:accent3>
      <a:accent4>
        <a:srgbClr val="B6B6B6"/>
      </a:accent4>
      <a:accent5>
        <a:srgbClr val="808586"/>
      </a:accent5>
      <a:accent6>
        <a:srgbClr val="000000"/>
      </a:accent6>
      <a:hlink>
        <a:srgbClr val="000000"/>
      </a:hlink>
      <a:folHlink>
        <a:srgbClr val="00AC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F3A128B-9B31-2E4F-8B21-0F9C4356106F}"/>
    </a:ext>
  </a:extLst>
</a:theme>
</file>

<file path=ppt/theme/theme2.xml><?xml version="1.0" encoding="utf-8"?>
<a:theme xmlns:a="http://schemas.openxmlformats.org/drawingml/2006/main" name="Section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4F6A0BA9-C15D-5246-A9DB-023E19DF5BA2}"/>
    </a:ext>
  </a:extLst>
</a:theme>
</file>

<file path=ppt/theme/theme3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5C00B5D0-A257-024E-82B6-9F4A3BA2F660}"/>
    </a:ext>
  </a:extLst>
</a:theme>
</file>

<file path=ppt/theme/theme4.xml><?xml version="1.0" encoding="utf-8"?>
<a:theme xmlns:a="http://schemas.openxmlformats.org/drawingml/2006/main" name="UNDLeads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03871C85-068B-8746-B56D-E4D66F684AFF}"/>
    </a:ext>
  </a:extLst>
</a:theme>
</file>

<file path=ppt/theme/theme5.xml><?xml version="1.0" encoding="utf-8"?>
<a:theme xmlns:a="http://schemas.openxmlformats.org/drawingml/2006/main" name="Phot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2A80E1C7-3099-FF4A-ABBF-17D97E367DDC}"/>
    </a:ext>
  </a:extLst>
</a:theme>
</file>

<file path=ppt/theme/theme6.xml><?xml version="1.0" encoding="utf-8"?>
<a:theme xmlns:a="http://schemas.openxmlformats.org/drawingml/2006/main" name="Graph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3EF32424-42B0-7D41-80AD-081F87706CEB}"/>
    </a:ext>
  </a:extLst>
</a:theme>
</file>

<file path=ppt/theme/theme7.xml><?xml version="1.0" encoding="utf-8"?>
<a:theme xmlns:a="http://schemas.openxmlformats.org/drawingml/2006/main" name="Tab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32ADD9B-D648-F640-B2D6-2FE7CD1C8A47}"/>
    </a:ext>
  </a:extLst>
</a:theme>
</file>

<file path=ppt/theme/theme8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F47373C8-8F98-2441-93E1-FA1903E0EC2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5A8A83377BF4C8AED7A9229F48746" ma:contentTypeVersion="36" ma:contentTypeDescription="Create a new document." ma:contentTypeScope="" ma:versionID="7daa0832208b5ecbf2cb38b1fc99431a">
  <xsd:schema xmlns:xsd="http://www.w3.org/2001/XMLSchema" xmlns:xs="http://www.w3.org/2001/XMLSchema" xmlns:p="http://schemas.microsoft.com/office/2006/metadata/properties" xmlns:ns2="75de8b18-0d20-4bbd-afca-90ddc8012e31" xmlns:ns3="7108a25f-0732-4d51-82e7-dfc57b6faacf" targetNamespace="http://schemas.microsoft.com/office/2006/metadata/properties" ma:root="true" ma:fieldsID="10645a76d2513b225325c0904f1d4368" ns2:_="" ns3:_="">
    <xsd:import namespace="75de8b18-0d20-4bbd-afca-90ddc8012e31"/>
    <xsd:import namespace="7108a25f-0732-4d51-82e7-dfc57b6faacf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e8b18-0d20-4bbd-afca-90ddc8012e3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8a25f-0732-4d51-82e7-dfc57b6faacf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6" nillable="true" ma:displayName="Taxonomy Catch All Column" ma:hidden="true" ma:list="{3f81e5e1-8d42-4b9e-bbf7-3d9d21836f26}" ma:internalName="TaxCatchAll" ma:showField="CatchAllData" ma:web="7108a25f-0732-4d51-82e7-dfc57b6faa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75de8b18-0d20-4bbd-afca-90ddc8012e31" xsi:nil="true"/>
    <Leaders xmlns="75de8b18-0d20-4bbd-afca-90ddc8012e31">
      <UserInfo>
        <DisplayName/>
        <AccountId xsi:nil="true"/>
        <AccountType/>
      </UserInfo>
    </Leaders>
    <Member_Groups xmlns="75de8b18-0d20-4bbd-afca-90ddc8012e31">
      <UserInfo>
        <DisplayName/>
        <AccountId xsi:nil="true"/>
        <AccountType/>
      </UserInfo>
    </Member_Groups>
    <Owner xmlns="75de8b18-0d20-4bbd-afca-90ddc8012e31">
      <UserInfo>
        <DisplayName/>
        <AccountId xsi:nil="true"/>
        <AccountType/>
      </UserInfo>
    </Owner>
    <Members xmlns="75de8b18-0d20-4bbd-afca-90ddc8012e31">
      <UserInfo>
        <DisplayName/>
        <AccountId xsi:nil="true"/>
        <AccountType/>
      </UserInfo>
    </Members>
    <AppVersion xmlns="75de8b18-0d20-4bbd-afca-90ddc8012e31" xsi:nil="true"/>
    <FolderType xmlns="75de8b18-0d20-4bbd-afca-90ddc8012e31" xsi:nil="true"/>
    <CultureName xmlns="75de8b18-0d20-4bbd-afca-90ddc8012e31" xsi:nil="true"/>
    <Distribution_Groups xmlns="75de8b18-0d20-4bbd-afca-90ddc8012e31" xsi:nil="true"/>
    <DefaultSectionNames xmlns="75de8b18-0d20-4bbd-afca-90ddc8012e31" xsi:nil="true"/>
    <Invited_Members xmlns="75de8b18-0d20-4bbd-afca-90ddc8012e31" xsi:nil="true"/>
    <TeamsChannelId xmlns="75de8b18-0d20-4bbd-afca-90ddc8012e31" xsi:nil="true"/>
    <Invited_Leaders xmlns="75de8b18-0d20-4bbd-afca-90ddc8012e31" xsi:nil="true"/>
    <IsNotebookLocked xmlns="75de8b18-0d20-4bbd-afca-90ddc8012e31" xsi:nil="true"/>
    <Math_Settings xmlns="75de8b18-0d20-4bbd-afca-90ddc8012e31" xsi:nil="true"/>
    <Templates xmlns="75de8b18-0d20-4bbd-afca-90ddc8012e31" xsi:nil="true"/>
    <Has_Leaders_Only_SectionGroup xmlns="75de8b18-0d20-4bbd-afca-90ddc8012e31" xsi:nil="true"/>
    <Is_Collaboration_Space_Locked xmlns="75de8b18-0d20-4bbd-afca-90ddc8012e31" xsi:nil="true"/>
    <LMS_Mappings xmlns="75de8b18-0d20-4bbd-afca-90ddc8012e31" xsi:nil="true"/>
    <TaxCatchAll xmlns="7108a25f-0732-4d51-82e7-dfc57b6faacf" xsi:nil="true"/>
    <lcf76f155ced4ddcb4097134ff3c332f xmlns="75de8b18-0d20-4bbd-afca-90ddc8012e31">
      <Terms xmlns="http://schemas.microsoft.com/office/infopath/2007/PartnerControls"/>
    </lcf76f155ced4ddcb4097134ff3c332f>
    <Self_Registration_Enabled xmlns="75de8b18-0d20-4bbd-afca-90ddc8012e3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70C5BD-D0D5-4B2A-AAC4-5B6A45140C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de8b18-0d20-4bbd-afca-90ddc8012e31"/>
    <ds:schemaRef ds:uri="7108a25f-0732-4d51-82e7-dfc57b6fa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2D8ADA-F7F0-4139-B9A2-74B080EC99EB}">
  <ds:schemaRefs>
    <ds:schemaRef ds:uri="7108a25f-0732-4d51-82e7-dfc57b6faacf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75de8b18-0d20-4bbd-afca-90ddc8012e3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682C40D-B172-4FBB-96C6-542488CA6D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7067</TotalTime>
  <Words>1386</Words>
  <Application>Microsoft Macintosh PowerPoint</Application>
  <PresentationFormat>Custom</PresentationFormat>
  <Paragraphs>108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Courier New</vt:lpstr>
      <vt:lpstr>Georgia</vt:lpstr>
      <vt:lpstr>Helvetica Neue</vt:lpstr>
      <vt:lpstr>Title Slides</vt:lpstr>
      <vt:lpstr>Section Divider Slides</vt:lpstr>
      <vt:lpstr>Text Slides</vt:lpstr>
      <vt:lpstr>UNDLeads Content Slides</vt:lpstr>
      <vt:lpstr>Photo Slides</vt:lpstr>
      <vt:lpstr>Graph Slides</vt:lpstr>
      <vt:lpstr>Table Slides</vt:lpstr>
      <vt:lpstr>Closing Slides</vt:lpstr>
      <vt:lpstr>Introduction to Accessible Complex Images</vt:lpstr>
      <vt:lpstr>Alt-Text Recap</vt:lpstr>
      <vt:lpstr>Alt-Text</vt:lpstr>
      <vt:lpstr>Example</vt:lpstr>
      <vt:lpstr>What Are Complex Images?</vt:lpstr>
      <vt:lpstr>Complex Images, Defined</vt:lpstr>
      <vt:lpstr>Complex Image Example</vt:lpstr>
      <vt:lpstr>Making Complex Images Accessible</vt:lpstr>
      <vt:lpstr>Accessible Complex Images, Part 1</vt:lpstr>
      <vt:lpstr>Accessible Complex Images, Part 2</vt:lpstr>
      <vt:lpstr>Accessible Complex Image Example</vt:lpstr>
      <vt:lpstr>Image Example</vt:lpstr>
      <vt:lpstr>Caption Example</vt:lpstr>
      <vt:lpstr>Caption Example</vt:lpstr>
      <vt:lpstr>Long Description Example</vt:lpstr>
      <vt:lpstr>Long Description Format(s)</vt:lpstr>
      <vt:lpstr>Long Description Format(s), Part 1</vt:lpstr>
      <vt:lpstr>Long Description Format(s), Part 2</vt:lpstr>
      <vt:lpstr>Writing Alt-Text &amp; Long Description for Complex Images</vt:lpstr>
      <vt:lpstr>Step 1: Write Alt-text</vt:lpstr>
      <vt:lpstr>Step 2: Write Long Description, Part 1</vt:lpstr>
      <vt:lpstr>Step 2: Write Long Description, Part 2</vt:lpstr>
      <vt:lpstr>Special Note on Video 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TITLE</dc:title>
  <dc:creator>Prazak, Rachel</dc:creator>
  <cp:lastModifiedBy>Embry, Kristi</cp:lastModifiedBy>
  <cp:revision>20</cp:revision>
  <dcterms:created xsi:type="dcterms:W3CDTF">2023-09-27T18:44:56Z</dcterms:created>
  <dcterms:modified xsi:type="dcterms:W3CDTF">2025-07-18T01:00:41Z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0x010100F1A5A8A83377BF4C8AED7A9229F48746</vt:lpwstr>
  </property>
  <property fmtid="{D5CDD505-2E9C-101B-9397-08002B2CF9AE}" pid="3" name="MediaServiceImageTags">
    <vt:lpwstr/>
  </property>
</Properties>
</file>