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56" r:id="rId2"/>
    <p:sldId id="262" r:id="rId3"/>
    <p:sldId id="268" r:id="rId4"/>
    <p:sldId id="297" r:id="rId5"/>
    <p:sldId id="273" r:id="rId6"/>
    <p:sldId id="260" r:id="rId7"/>
    <p:sldId id="271" r:id="rId8"/>
    <p:sldId id="293" r:id="rId9"/>
    <p:sldId id="288" r:id="rId10"/>
    <p:sldId id="298" r:id="rId11"/>
    <p:sldId id="277" r:id="rId12"/>
    <p:sldId id="278" r:id="rId13"/>
    <p:sldId id="279" r:id="rId14"/>
    <p:sldId id="272" r:id="rId15"/>
    <p:sldId id="283" r:id="rId16"/>
    <p:sldId id="286" r:id="rId17"/>
    <p:sldId id="280" r:id="rId18"/>
    <p:sldId id="263" r:id="rId19"/>
    <p:sldId id="281" r:id="rId20"/>
    <p:sldId id="287" r:id="rId21"/>
    <p:sldId id="294" r:id="rId22"/>
    <p:sldId id="264" r:id="rId23"/>
    <p:sldId id="295" r:id="rId24"/>
    <p:sldId id="29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94694"/>
  </p:normalViewPr>
  <p:slideViewPr>
    <p:cSldViewPr snapToGrid="0">
      <p:cViewPr varScale="1">
        <p:scale>
          <a:sx n="121" d="100"/>
          <a:sy n="121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43F50-2BF0-AF0D-F0A8-BA5C68849756}"/>
              </a:ext>
            </a:extLst>
          </p:cNvPr>
          <p:cNvSpPr txBox="1"/>
          <p:nvPr userDrawn="1"/>
        </p:nvSpPr>
        <p:spPr>
          <a:xfrm>
            <a:off x="742122" y="57249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Graphic 9" descr="Route (Two Pins With A Path) outline">
            <a:extLst>
              <a:ext uri="{FF2B5EF4-FFF2-40B4-BE49-F238E27FC236}">
                <a16:creationId xmlns:a16="http://schemas.microsoft.com/office/drawing/2014/main" id="{4F10870C-76A7-4F6B-D020-F7866467A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12" name="Graphic 11" descr="Route (Two Pins With A Path) with solid fill">
            <a:extLst>
              <a:ext uri="{FF2B5EF4-FFF2-40B4-BE49-F238E27FC236}">
                <a16:creationId xmlns:a16="http://schemas.microsoft.com/office/drawing/2014/main" id="{43805327-B82E-1850-9A05-4E0242FAD5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1396" y="2790605"/>
            <a:ext cx="4358710" cy="43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B67-DEF2-0944-BDD5-9CF9AB6D6E5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1C5B-3E21-644F-8874-68EACDD27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3C3B67-DEF2-0944-BDD5-9CF9AB6D6E5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4C01C5B-3E21-644F-8874-68EACDD27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7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6" y="4535782"/>
            <a:ext cx="11325083" cy="18650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3C3B67-DEF2-0944-BDD5-9CF9AB6D6E5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4C01C5B-3E21-644F-8874-68EACDD2771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 descr="Route (Two Pins With A Path) with solid fill">
            <a:extLst>
              <a:ext uri="{FF2B5EF4-FFF2-40B4-BE49-F238E27FC236}">
                <a16:creationId xmlns:a16="http://schemas.microsoft.com/office/drawing/2014/main" id="{655DD808-AB9D-CE2D-59E7-8BDE04ED0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4668" y="4188405"/>
            <a:ext cx="2559773" cy="25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9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B67-DEF2-0944-BDD5-9CF9AB6D6E5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1C5B-3E21-644F-8874-68EACDD27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2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B67-DEF2-0944-BDD5-9CF9AB6D6E5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1C5B-3E21-644F-8874-68EACDD27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6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Autofit/>
          </a:bodyPr>
          <a:lstStyle>
            <a:lvl1pPr algn="l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1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53C3B67-DEF2-0944-BDD5-9CF9AB6D6E57}" type="datetimeFigureOut">
              <a:rPr lang="en-US" smtClean="0"/>
              <a:pPr/>
              <a:t>7/23/25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4C01C5B-3E21-644F-8874-68EACDD277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894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mccann.create.fsu.edu/QM_MLOs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9CEEA-CB43-4BE9-51A8-1FCBAB90E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33" y="1370517"/>
            <a:ext cx="5708356" cy="2902472"/>
          </a:xfrm>
        </p:spPr>
        <p:txBody>
          <a:bodyPr>
            <a:normAutofit/>
          </a:bodyPr>
          <a:lstStyle/>
          <a:p>
            <a:r>
              <a:rPr lang="en-US" sz="4400" dirty="0"/>
              <a:t>Effective </a:t>
            </a:r>
            <a:r>
              <a:rPr lang="en-US" sz="4400"/>
              <a:t>Course Design:</a:t>
            </a:r>
            <a:r>
              <a:rPr lang="en-US" sz="4000"/>
              <a:t> Destination Planning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7A06-4168-019D-5F59-8D2AA0542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533" y="4444691"/>
            <a:ext cx="5511418" cy="1647733"/>
          </a:xfrm>
        </p:spPr>
        <p:txBody>
          <a:bodyPr>
            <a:normAutofit/>
          </a:bodyPr>
          <a:lstStyle/>
          <a:p>
            <a:r>
              <a:rPr lang="en-US" sz="2800" dirty="0"/>
              <a:t>Dr. Kristi N. Embry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052796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306" y="457200"/>
            <a:ext cx="3052798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453643"/>
            <a:ext cx="5009388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723899"/>
            <a:ext cx="5009388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AA649207-A291-C3EF-1FEF-DD5A1C4F3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9546" y="1697911"/>
            <a:ext cx="3722454" cy="372245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FB7684F-40B5-12ED-CA2A-8D3558005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0266" y="1884503"/>
            <a:ext cx="5145200" cy="51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10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3EA7-AA68-053C-0685-2CA5F9F5A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1F68F-288E-0249-BBD5-42C43020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Destination Planning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A78E9-AC3E-5954-295E-8E40ED578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Destination: NYC 2024</a:t>
            </a:r>
          </a:p>
          <a:p>
            <a:r>
              <a:rPr lang="en-US" dirty="0"/>
              <a:t>Determine Purpose: Fun/Pleasure</a:t>
            </a:r>
          </a:p>
          <a:p>
            <a:r>
              <a:rPr lang="en-US" dirty="0"/>
              <a:t>Design Experiences: Museum trips, Broadway </a:t>
            </a:r>
            <a:r>
              <a:rPr lang="en-US" dirty="0" err="1"/>
              <a:t>muscials</a:t>
            </a:r>
            <a:r>
              <a:rPr lang="en-US" dirty="0"/>
              <a:t>, sightseeing, and culinary experiences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2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F52CE-117E-65E3-9CCB-42FA061D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4085-5991-4F52-626D-871C1DA7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Verbs, Verbs, Verbs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5F196C-9A2B-701E-B893-E3D22C1AF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C438-8DDE-770D-DE15-219FA3C06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Effective trip planning comes down to verbs</a:t>
            </a:r>
          </a:p>
          <a:p>
            <a:r>
              <a:rPr lang="en-US" dirty="0">
                <a:solidFill>
                  <a:schemeClr val="tx1"/>
                </a:solidFill>
              </a:rPr>
              <a:t>Strong action verbs</a:t>
            </a:r>
          </a:p>
          <a:p>
            <a:r>
              <a:rPr lang="en-US" dirty="0">
                <a:solidFill>
                  <a:schemeClr val="tx1"/>
                </a:solidFill>
              </a:rPr>
              <a:t>Measurable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341D-F12F-B80F-6EFE-976F4923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950F-DDFE-0714-91CD-3966F213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 Good Trip…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78AD8F-8588-92E4-6DF2-062BC167D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2250892"/>
            <a:ext cx="11029616" cy="824817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Can be measured by strong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F5A29-7237-D936-AB00-E8DC1803F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1" y="3193343"/>
            <a:ext cx="5393100" cy="29349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Create</a:t>
            </a:r>
            <a:r>
              <a:rPr lang="en-US" dirty="0">
                <a:solidFill>
                  <a:schemeClr val="tx1"/>
                </a:solidFill>
              </a:rPr>
              <a:t> a budget</a:t>
            </a:r>
          </a:p>
          <a:p>
            <a:r>
              <a:rPr lang="en-US" b="1" dirty="0">
                <a:solidFill>
                  <a:schemeClr val="tx1"/>
                </a:solidFill>
              </a:rPr>
              <a:t>Map</a:t>
            </a:r>
            <a:r>
              <a:rPr lang="en-US" dirty="0">
                <a:solidFill>
                  <a:schemeClr val="tx1"/>
                </a:solidFill>
              </a:rPr>
              <a:t> travel routes </a:t>
            </a:r>
          </a:p>
          <a:p>
            <a:r>
              <a:rPr lang="en-US" b="1" dirty="0">
                <a:solidFill>
                  <a:schemeClr val="tx1"/>
                </a:solidFill>
              </a:rPr>
              <a:t>Arrange</a:t>
            </a:r>
            <a:r>
              <a:rPr lang="en-US" dirty="0">
                <a:solidFill>
                  <a:schemeClr val="tx1"/>
                </a:solidFill>
              </a:rPr>
              <a:t> transportation, hotel, etc.</a:t>
            </a:r>
          </a:p>
          <a:p>
            <a:r>
              <a:rPr lang="en-US" b="1" dirty="0">
                <a:solidFill>
                  <a:schemeClr val="tx1"/>
                </a:solidFill>
              </a:rPr>
              <a:t>Pack</a:t>
            </a:r>
            <a:r>
              <a:rPr lang="en-US" dirty="0">
                <a:solidFill>
                  <a:schemeClr val="tx1"/>
                </a:solidFill>
              </a:rPr>
              <a:t> clothes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C5245E-5FAB-6FDF-55A2-5081F2709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3193342"/>
            <a:ext cx="5393100" cy="29349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Buy</a:t>
            </a:r>
            <a:r>
              <a:rPr lang="en-US" dirty="0">
                <a:solidFill>
                  <a:schemeClr val="tx1"/>
                </a:solidFill>
              </a:rPr>
              <a:t> tickets, meals, souvenirs </a:t>
            </a:r>
          </a:p>
          <a:p>
            <a:r>
              <a:rPr lang="en-US" b="1" dirty="0">
                <a:solidFill>
                  <a:schemeClr val="tx1"/>
                </a:solidFill>
              </a:rPr>
              <a:t>Visit</a:t>
            </a:r>
            <a:r>
              <a:rPr lang="en-US" dirty="0">
                <a:solidFill>
                  <a:schemeClr val="tx1"/>
                </a:solidFill>
              </a:rPr>
              <a:t> museums </a:t>
            </a:r>
          </a:p>
          <a:p>
            <a:r>
              <a:rPr lang="en-US" b="1" dirty="0">
                <a:solidFill>
                  <a:schemeClr val="tx1"/>
                </a:solidFill>
              </a:rPr>
              <a:t>Attend</a:t>
            </a:r>
            <a:r>
              <a:rPr lang="en-US" dirty="0">
                <a:solidFill>
                  <a:schemeClr val="tx1"/>
                </a:solidFill>
              </a:rPr>
              <a:t> Broadway shows</a:t>
            </a:r>
          </a:p>
          <a:p>
            <a:r>
              <a:rPr lang="en-US" b="1" dirty="0">
                <a:solidFill>
                  <a:schemeClr val="tx1"/>
                </a:solidFill>
              </a:rPr>
              <a:t>Have </a:t>
            </a:r>
            <a:r>
              <a:rPr lang="en-US" dirty="0">
                <a:solidFill>
                  <a:schemeClr val="tx1"/>
                </a:solidFill>
              </a:rPr>
              <a:t>fun!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05DF19-83ED-A94B-A626-0828F3379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9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7571E-837C-1517-9004-81E9CF155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A955-FEFA-05ED-29EF-0EC487AC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Destination Planning: Courses</a:t>
            </a:r>
          </a:p>
        </p:txBody>
      </p:sp>
    </p:spTree>
    <p:extLst>
      <p:ext uri="{BB962C8B-B14F-4D97-AF65-F5344CB8AC3E}">
        <p14:creationId xmlns:p14="http://schemas.microsoft.com/office/powerpoint/2010/main" val="265494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85D8BA-7E44-245E-44B6-C9B89798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34E6-48AE-E42C-70F0-DD6B82AB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Three Steps</a:t>
            </a:r>
          </a:p>
        </p:txBody>
      </p:sp>
      <p:pic>
        <p:nvPicPr>
          <p:cNvPr id="7" name="Content Placeholder 6" descr="Screenshot of the three steps of backward design: Identify desired results, determine acceptable evidence, and design related experiences.">
            <a:extLst>
              <a:ext uri="{FF2B5EF4-FFF2-40B4-BE49-F238E27FC236}">
                <a16:creationId xmlns:a16="http://schemas.microsoft.com/office/drawing/2014/main" id="{A0E78472-4EE3-DD57-03E6-CF75695B3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251" y="2181225"/>
            <a:ext cx="10435498" cy="4358120"/>
          </a:xfrm>
        </p:spPr>
      </p:pic>
    </p:spTree>
    <p:extLst>
      <p:ext uri="{BB962C8B-B14F-4D97-AF65-F5344CB8AC3E}">
        <p14:creationId xmlns:p14="http://schemas.microsoft.com/office/powerpoint/2010/main" val="267268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BE014-56C7-62EC-4299-270845057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6850-7F41-AB83-4BDF-8ECCCDD8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More  Verbs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03B0ED-F68E-B402-AC25-9150CDAEA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E4403-6D24-F976-5F24-8617B038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Bloom’s Taxonomy</a:t>
            </a:r>
          </a:p>
          <a:p>
            <a:r>
              <a:rPr lang="en-US" dirty="0">
                <a:solidFill>
                  <a:schemeClr val="tx1"/>
                </a:solidFill>
              </a:rPr>
              <a:t>Created by Benjamin Bloom in 1956 (University of Chicago)</a:t>
            </a:r>
          </a:p>
          <a:p>
            <a:r>
              <a:rPr lang="en-US" dirty="0">
                <a:solidFill>
                  <a:schemeClr val="tx1"/>
                </a:solidFill>
              </a:rPr>
              <a:t>Hierarchical classification of learning levels</a:t>
            </a:r>
          </a:p>
          <a:p>
            <a:r>
              <a:rPr lang="en-US" dirty="0">
                <a:solidFill>
                  <a:schemeClr val="tx1"/>
                </a:solidFill>
              </a:rPr>
              <a:t>Learning levels build on each other</a:t>
            </a:r>
          </a:p>
          <a:p>
            <a:r>
              <a:rPr lang="en-US" dirty="0">
                <a:solidFill>
                  <a:schemeClr val="tx1"/>
                </a:solidFill>
              </a:rPr>
              <a:t>These learning levels can be used to determine course objectives, outcomes, activities, and assessments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5127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B85B5-792E-D154-8999-6534F9ED1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8941A-3532-B16C-5F62-1F149613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Measurable Actions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8F3595-793A-E98B-E9FF-8BB9D1C66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B975A-104C-A967-11B3-8EB9F47D2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Verbs used to create learning journeys should:</a:t>
            </a:r>
          </a:p>
          <a:p>
            <a:r>
              <a:rPr lang="en-US" dirty="0"/>
              <a:t>Be </a:t>
            </a:r>
            <a:r>
              <a:rPr lang="en-US" b="1" dirty="0"/>
              <a:t>strong</a:t>
            </a:r>
            <a:endParaRPr lang="en-US" dirty="0"/>
          </a:p>
          <a:p>
            <a:r>
              <a:rPr lang="en-US" dirty="0"/>
              <a:t>Be </a:t>
            </a:r>
            <a:r>
              <a:rPr lang="en-US" b="1" dirty="0"/>
              <a:t>measurable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075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00AB54-A03B-FC24-0EF2-315A2A440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8458-482E-3B55-4A31-55929D23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Bloom’s Taxonomy</a:t>
            </a:r>
          </a:p>
        </p:txBody>
      </p:sp>
      <p:pic>
        <p:nvPicPr>
          <p:cNvPr id="9" name="Content Placeholder 8" descr="A diagram of a diagram&#10;&#10;AI-generated content may be incorrect.">
            <a:extLst>
              <a:ext uri="{FF2B5EF4-FFF2-40B4-BE49-F238E27FC236}">
                <a16:creationId xmlns:a16="http://schemas.microsoft.com/office/drawing/2014/main" id="{A03AFF0A-0C09-C21E-38E1-135B07300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96" y="2216944"/>
            <a:ext cx="11222007" cy="3938900"/>
          </a:xfrm>
        </p:spPr>
      </p:pic>
    </p:spTree>
    <p:extLst>
      <p:ext uri="{BB962C8B-B14F-4D97-AF65-F5344CB8AC3E}">
        <p14:creationId xmlns:p14="http://schemas.microsoft.com/office/powerpoint/2010/main" val="366726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359DE-D829-D645-7AF7-15EEC05A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926C-046F-FA3F-22CC-FAC9B531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Bloom’s Taxonomy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7251E-326E-E518-5853-D56E1E87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more on Bloom’s Taxonomy see the following resource:</a:t>
            </a:r>
          </a:p>
          <a:p>
            <a:r>
              <a:rPr lang="en-US" dirty="0">
                <a:solidFill>
                  <a:schemeClr val="tx1"/>
                </a:solidFill>
              </a:rPr>
              <a:t>Want a tool to help you navigate learning objectives, measurable verbs, and possible activities/assessments? Check out </a:t>
            </a:r>
            <a:r>
              <a:rPr lang="en-US" u="sng" dirty="0">
                <a:solidFill>
                  <a:srgbClr val="828282"/>
                </a:solidFill>
                <a:hlinkClick r:id="rId2"/>
              </a:rPr>
              <a:t>Writing Module Learning Objectives (MLOs) Using Bloom's Taxonomy for Quality Matters™ Online Course Review and Certification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1421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51C046-05BB-5D07-4EC0-9886BFB0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C8C6-25D2-6BF9-6C51-18365D7D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Sample Course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6E95A-1B04-CE85-3B1A-77584415B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Course Title: </a:t>
            </a:r>
            <a:r>
              <a:rPr lang="en-US" dirty="0"/>
              <a:t>British Literature II</a:t>
            </a:r>
          </a:p>
          <a:p>
            <a:r>
              <a:rPr lang="en-US" b="1" dirty="0"/>
              <a:t>Type of Course: </a:t>
            </a:r>
            <a:r>
              <a:rPr lang="en-US" dirty="0"/>
              <a:t>General survey of British literature 1789-present day</a:t>
            </a:r>
          </a:p>
          <a:p>
            <a:r>
              <a:rPr lang="en-US" b="1" dirty="0"/>
              <a:t>Learner Level:</a:t>
            </a:r>
            <a:r>
              <a:rPr lang="en-US" dirty="0"/>
              <a:t> Primarily sophomore and junior non-majors </a:t>
            </a:r>
          </a:p>
          <a:p>
            <a:r>
              <a:rPr lang="en-US" b="1" dirty="0"/>
              <a:t>Learner Purpose: </a:t>
            </a:r>
            <a:r>
              <a:rPr lang="en-US" dirty="0"/>
              <a:t>Fulfill Gen-Ed requirements/pre-</a:t>
            </a:r>
            <a:r>
              <a:rPr lang="en-US" dirty="0" err="1"/>
              <a:t>reqs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555A1B3-2170-A555-8768-ECDC1FF0B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1F2E-511D-48D6-718A-D56A12DF4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7082-A2E8-5466-CC6D-E116F561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66DCA-C5C0-5402-F39A-F9DF4397C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Introductions</a:t>
            </a:r>
          </a:p>
          <a:p>
            <a:r>
              <a:rPr lang="en-US" dirty="0">
                <a:solidFill>
                  <a:schemeClr val="tx1"/>
                </a:solidFill>
              </a:rPr>
              <a:t>Getting Started</a:t>
            </a:r>
          </a:p>
          <a:p>
            <a:r>
              <a:rPr lang="en-US" dirty="0">
                <a:solidFill>
                  <a:schemeClr val="tx1"/>
                </a:solidFill>
              </a:rPr>
              <a:t>Destination Planning: Trips</a:t>
            </a:r>
          </a:p>
          <a:p>
            <a:r>
              <a:rPr lang="en-US" dirty="0">
                <a:solidFill>
                  <a:schemeClr val="tx1"/>
                </a:solidFill>
              </a:rPr>
              <a:t>Destination Planning: Courses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073C4F-6D71-B4EF-A071-D6BE47D6E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85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1C308-86C5-BAAE-4C98-D18D53CA5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1CDC-DAC7-3FDA-6100-CF796799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Identify Desired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0CC0D-E4C5-B5E0-3630-A5AECD64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destination </a:t>
            </a:r>
            <a:r>
              <a:rPr lang="en-US" dirty="0"/>
              <a:t>of my course/learning journey is determined by </a:t>
            </a:r>
            <a:r>
              <a:rPr lang="en-US" b="1" dirty="0"/>
              <a:t>learning outcomes:</a:t>
            </a:r>
            <a:endParaRPr lang="en-US" dirty="0"/>
          </a:p>
          <a:p>
            <a:r>
              <a:rPr lang="en-US" b="1" dirty="0"/>
              <a:t>Course Outcome 1: </a:t>
            </a:r>
            <a:r>
              <a:rPr lang="en-US" dirty="0"/>
              <a:t>Learners should be able to </a:t>
            </a:r>
            <a:r>
              <a:rPr lang="en-US" b="1" dirty="0"/>
              <a:t>identify </a:t>
            </a:r>
            <a:r>
              <a:rPr lang="en-US" dirty="0"/>
              <a:t>major historical, cultural, and literary movements between 1789 and present day</a:t>
            </a:r>
          </a:p>
          <a:p>
            <a:r>
              <a:rPr lang="en-US" b="1" dirty="0"/>
              <a:t>Course Outcome 2: </a:t>
            </a:r>
            <a:r>
              <a:rPr lang="en-US" dirty="0"/>
              <a:t>Learners should be able to </a:t>
            </a:r>
            <a:r>
              <a:rPr lang="en-US" b="1" dirty="0"/>
              <a:t>analyze </a:t>
            </a:r>
            <a:r>
              <a:rPr lang="en-US" dirty="0"/>
              <a:t>literature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271AD9-446F-90A2-AFAD-F187AA4A4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3E9ED-190B-6634-D991-B9936D972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BFDE-C7FE-2F84-64EB-635DC9D4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EFF"/>
                </a:solidFill>
              </a:rPr>
              <a:t>Determine Acceptable Evidence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DF3828-5439-E5CA-5C5B-F8649EB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1E51E-B77B-1FB6-CB10-D24BEA1D3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Learning objectives </a:t>
            </a:r>
            <a:r>
              <a:rPr lang="en-US" dirty="0">
                <a:solidFill>
                  <a:schemeClr val="tx1"/>
                </a:solidFill>
              </a:rPr>
              <a:t>create a learning path and ”mile markers” that prove learners are making progress on their learning journey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Lesson Objective 1: </a:t>
            </a:r>
            <a:r>
              <a:rPr lang="en-US" dirty="0">
                <a:solidFill>
                  <a:schemeClr val="tx1"/>
                </a:solidFill>
              </a:rPr>
              <a:t>Learners should be able to </a:t>
            </a:r>
            <a:r>
              <a:rPr lang="en-US" b="1" dirty="0">
                <a:solidFill>
                  <a:schemeClr val="tx1"/>
                </a:solidFill>
              </a:rPr>
              <a:t>identify </a:t>
            </a:r>
            <a:r>
              <a:rPr lang="en-US" dirty="0">
                <a:solidFill>
                  <a:schemeClr val="tx1"/>
                </a:solidFill>
              </a:rPr>
              <a:t>the sublime, the beautiful, and the picturesque in 19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century visual and literary arts</a:t>
            </a:r>
          </a:p>
          <a:p>
            <a:r>
              <a:rPr lang="en-US" b="1" dirty="0">
                <a:solidFill>
                  <a:schemeClr val="tx1"/>
                </a:solidFill>
              </a:rPr>
              <a:t>Lesson Objective 2: </a:t>
            </a:r>
            <a:r>
              <a:rPr lang="en-US" dirty="0">
                <a:solidFill>
                  <a:schemeClr val="tx1"/>
                </a:solidFill>
              </a:rPr>
              <a:t>Learners should be able to </a:t>
            </a:r>
            <a:r>
              <a:rPr lang="en-US" b="1" dirty="0">
                <a:solidFill>
                  <a:schemeClr val="tx1"/>
                </a:solidFill>
              </a:rPr>
              <a:t>analyze </a:t>
            </a:r>
            <a:r>
              <a:rPr lang="en-US" dirty="0">
                <a:solidFill>
                  <a:schemeClr val="tx1"/>
                </a:solidFill>
              </a:rPr>
              <a:t>visual and literary examples of the sublime, the beautiful, and the picturesque in literary art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62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FD09A-FDD7-B119-F5A4-621AE31F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F626-D998-23B4-65EC-B03449A9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Design related 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2EF2-BD3E-EDDE-C065-13D6364F8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Course resources and assessments provide the supports that </a:t>
            </a:r>
            <a:r>
              <a:rPr lang="en-US" sz="2400" b="1" dirty="0"/>
              <a:t>prove </a:t>
            </a:r>
            <a:r>
              <a:rPr lang="en-US" sz="2400" dirty="0"/>
              <a:t>steps are being taken in the right direction toward the final learning </a:t>
            </a:r>
            <a:r>
              <a:rPr lang="en-US" sz="2400" b="1" dirty="0"/>
              <a:t>destination:</a:t>
            </a:r>
            <a:endParaRPr lang="en-US" dirty="0"/>
          </a:p>
          <a:p>
            <a:r>
              <a:rPr lang="en-US" sz="2400" b="1" dirty="0"/>
              <a:t>Course Resources: </a:t>
            </a:r>
            <a:r>
              <a:rPr lang="en-US" sz="2400" dirty="0"/>
              <a:t>PowerPoint slide presentations, textbook readings, various Romantic-era paintings, and Wordsworth’s “Tintern Abbey” and Shelley’s “Mont Blanc.” </a:t>
            </a:r>
          </a:p>
          <a:p>
            <a:r>
              <a:rPr lang="en-US" sz="2400" b="1" dirty="0"/>
              <a:t>Assessments: </a:t>
            </a:r>
            <a:r>
              <a:rPr lang="en-US" sz="2400" dirty="0"/>
              <a:t>Romantic Painting Discussion board (formative activity); Reading Quiz (formative activity), and The Sublime, Beautiful, and the Picturesque Essay (analytical essay)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7232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186420-9760-FB3B-5976-224EF01B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931493"/>
            <a:ext cx="11029615" cy="149750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33658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D7EAC-3197-E867-63CE-30FC82618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5BA1DD-F825-515B-EFFE-E3CBFC7B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931493"/>
            <a:ext cx="11029615" cy="149750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9092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7A438-7CC2-ADC1-450A-337ADEA3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1F256-1031-3200-39AA-94D70629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86276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AABB08-E107-4746-CB65-9EB45B5A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400" dirty="0"/>
              <a:t>Kristi Embry, </a:t>
            </a:r>
            <a:r>
              <a:rPr lang="en-US" sz="4400" dirty="0" err="1"/>
              <a:t>Ph.D</a:t>
            </a:r>
            <a:endParaRPr lang="en-US" sz="4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700B80-400B-B5C7-246C-9B71E5E1B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134697"/>
          </a:xfrm>
        </p:spPr>
        <p:txBody>
          <a:bodyPr/>
          <a:lstStyle/>
          <a:p>
            <a:pPr>
              <a:buClr>
                <a:srgbClr val="9F6455"/>
              </a:buClr>
            </a:pPr>
            <a:r>
              <a:rPr lang="en-US" dirty="0" err="1"/>
              <a:t>Ph.D</a:t>
            </a:r>
            <a:r>
              <a:rPr lang="en-US" dirty="0"/>
              <a:t>, Purdue University</a:t>
            </a:r>
          </a:p>
          <a:p>
            <a:pPr>
              <a:buClr>
                <a:srgbClr val="9F6455"/>
              </a:buClr>
            </a:pPr>
            <a:r>
              <a:rPr lang="en-US" dirty="0"/>
              <a:t>Taught over ten years in higher education</a:t>
            </a:r>
          </a:p>
          <a:p>
            <a:pPr>
              <a:buClr>
                <a:srgbClr val="9F6455"/>
              </a:buClr>
            </a:pPr>
            <a:r>
              <a:rPr lang="en-US" dirty="0"/>
              <a:t>Instructional Designer</a:t>
            </a:r>
          </a:p>
          <a:p>
            <a:pPr>
              <a:buClr>
                <a:srgbClr val="9F6455"/>
              </a:buClr>
            </a:pPr>
            <a:r>
              <a:rPr lang="en-US" dirty="0"/>
              <a:t>Specializations include: Universal Design in Learning (UDL), accessibility, backwards course design, transparent design</a:t>
            </a:r>
          </a:p>
        </p:txBody>
      </p:sp>
      <p:pic>
        <p:nvPicPr>
          <p:cNvPr id="6" name="Content Placeholder 6" descr="Professional headshot of Kristi Embry">
            <a:extLst>
              <a:ext uri="{FF2B5EF4-FFF2-40B4-BE49-F238E27FC236}">
                <a16:creationId xmlns:a16="http://schemas.microsoft.com/office/drawing/2014/main" id="{458B4ED6-9BB8-3E83-0567-673CA6A2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0" r="4122" b="9880"/>
          <a:stretch>
            <a:fillRect/>
          </a:stretch>
        </p:blipFill>
        <p:spPr>
          <a:xfrm>
            <a:off x="0" y="0"/>
            <a:ext cx="458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8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E29F9-28BA-2CA5-6002-75016066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AAD8-B7DD-2A6C-9857-B6DA11AE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31544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59258C-AAC2-41CD-973C-7439B122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516B72-0116-42B2-82A2-B11218A36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31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64F2F-64AA-0565-3EB8-2E45A44C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033389"/>
            <a:ext cx="4826256" cy="4825409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Key Analogy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B507F-21B7-4C27-B0FC-D9C465C6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579" y="460868"/>
            <a:ext cx="4828032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1AE17-B7A3-4363-95CD-25441E2FF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2774" y="460868"/>
            <a:ext cx="4828032" cy="11165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FA88B9C-E574-8F3A-1671-64C447BD2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8AD1-DE8F-BC64-C61C-6459182A0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769" y="1033390"/>
            <a:ext cx="4855037" cy="4825409"/>
          </a:xfrm>
          <a:ln w="57150">
            <a:noFill/>
          </a:ln>
        </p:spPr>
        <p:txBody>
          <a:bodyPr anchor="ctr">
            <a:normAutofit/>
          </a:bodyPr>
          <a:lstStyle/>
          <a:p>
            <a:pPr marL="324000" lvl="1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Trip Planning :: Course Design</a:t>
            </a:r>
          </a:p>
        </p:txBody>
      </p:sp>
    </p:spTree>
    <p:extLst>
      <p:ext uri="{BB962C8B-B14F-4D97-AF65-F5344CB8AC3E}">
        <p14:creationId xmlns:p14="http://schemas.microsoft.com/office/powerpoint/2010/main" val="180412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B991-28B6-2219-3870-D1D7E7946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7F48-D209-9654-EC05-1F6951E1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Backward Course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EBB34-1692-FD63-4D13-A32E143A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Backward Design?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Coined by Wiggins &amp; </a:t>
            </a:r>
            <a:r>
              <a:rPr lang="en-US" dirty="0"/>
              <a:t>McTighe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i="1" dirty="0">
                <a:solidFill>
                  <a:schemeClr val="tx1"/>
                </a:solidFill>
              </a:rPr>
              <a:t>Understanding by Design </a:t>
            </a:r>
            <a:r>
              <a:rPr lang="en-US" dirty="0">
                <a:solidFill>
                  <a:schemeClr val="tx1"/>
                </a:solidFill>
              </a:rPr>
              <a:t>(1998)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Purposeful design approach that considers the pedagogical </a:t>
            </a:r>
            <a:r>
              <a:rPr lang="en-US" b="1" dirty="0">
                <a:solidFill>
                  <a:schemeClr val="tx1"/>
                </a:solidFill>
              </a:rPr>
              <a:t>destination </a:t>
            </a:r>
            <a:r>
              <a:rPr lang="en-US" dirty="0">
                <a:solidFill>
                  <a:schemeClr val="tx1"/>
                </a:solidFill>
              </a:rPr>
              <a:t>and plans backward from there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Learner-focused approach that focuses on what is learned, instead of what is taught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A41A1B-BBEF-4EDF-9018-8DAF40E37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222" b="15610"/>
          <a:stretch>
            <a:fillRect/>
          </a:stretch>
        </p:blipFill>
        <p:spPr>
          <a:xfrm>
            <a:off x="8714700" y="3197987"/>
            <a:ext cx="3477300" cy="36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8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A6BFE-E769-8FF1-5E30-2B5834FC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0E52-BE97-B7F5-0250-9F3F9FC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Destination Planning: Trips</a:t>
            </a:r>
          </a:p>
        </p:txBody>
      </p:sp>
    </p:spTree>
    <p:extLst>
      <p:ext uri="{BB962C8B-B14F-4D97-AF65-F5344CB8AC3E}">
        <p14:creationId xmlns:p14="http://schemas.microsoft.com/office/powerpoint/2010/main" val="218619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016D-1FA0-7967-300F-9CA4A006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Three Steps</a:t>
            </a:r>
          </a:p>
        </p:txBody>
      </p:sp>
      <p:pic>
        <p:nvPicPr>
          <p:cNvPr id="5" name="Content Placeholder 4" descr="A red and black logo&#10;&#10;AI-generated content may be incorrect.">
            <a:extLst>
              <a:ext uri="{FF2B5EF4-FFF2-40B4-BE49-F238E27FC236}">
                <a16:creationId xmlns:a16="http://schemas.microsoft.com/office/drawing/2014/main" id="{22CBE172-AB46-6994-49DE-0B2D81E1A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619" y="1844988"/>
            <a:ext cx="11282761" cy="4479612"/>
          </a:xfrm>
        </p:spPr>
      </p:pic>
    </p:spTree>
    <p:extLst>
      <p:ext uri="{BB962C8B-B14F-4D97-AF65-F5344CB8AC3E}">
        <p14:creationId xmlns:p14="http://schemas.microsoft.com/office/powerpoint/2010/main" val="134195523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7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F3162"/>
      </a:hlink>
      <a:folHlink>
        <a:srgbClr val="797979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9679</TotalTime>
  <Words>578</Words>
  <Application>Microsoft Macintosh PowerPoint</Application>
  <PresentationFormat>Widescreen</PresentationFormat>
  <Paragraphs>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Gill Sans MT</vt:lpstr>
      <vt:lpstr>Wingdings 2</vt:lpstr>
      <vt:lpstr>Dividend</vt:lpstr>
      <vt:lpstr>Effective Course Design: Destination Planning</vt:lpstr>
      <vt:lpstr>Overview</vt:lpstr>
      <vt:lpstr>Introductions</vt:lpstr>
      <vt:lpstr>Kristi Embry, Ph.D</vt:lpstr>
      <vt:lpstr>Getting Started</vt:lpstr>
      <vt:lpstr>Key Analogy</vt:lpstr>
      <vt:lpstr>Backward Course Design</vt:lpstr>
      <vt:lpstr>Destination Planning: Trips</vt:lpstr>
      <vt:lpstr>Three Steps</vt:lpstr>
      <vt:lpstr>Destination Planning Example</vt:lpstr>
      <vt:lpstr>Verbs, Verbs, Verbs</vt:lpstr>
      <vt:lpstr>A Good Trip…</vt:lpstr>
      <vt:lpstr>Destination Planning: Courses</vt:lpstr>
      <vt:lpstr>Three Steps</vt:lpstr>
      <vt:lpstr>More  Verbs</vt:lpstr>
      <vt:lpstr>Measurable Actions</vt:lpstr>
      <vt:lpstr>Bloom’s Taxonomy</vt:lpstr>
      <vt:lpstr>Bloom’s Taxonomy Resources</vt:lpstr>
      <vt:lpstr>Sample Course</vt:lpstr>
      <vt:lpstr>Identify Desired Results</vt:lpstr>
      <vt:lpstr>Determine Acceptable Evidence</vt:lpstr>
      <vt:lpstr>Design related Experiences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Embry, Kristi</dc:creator>
  <cp:lastModifiedBy>Embry, Kristi</cp:lastModifiedBy>
  <cp:revision>48</cp:revision>
  <dcterms:created xsi:type="dcterms:W3CDTF">2025-05-24T23:19:42Z</dcterms:created>
  <dcterms:modified xsi:type="dcterms:W3CDTF">2025-07-23T20:56:07Z</dcterms:modified>
</cp:coreProperties>
</file>