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1" r:id="rId5"/>
    <p:sldMasterId id="2147483648" r:id="rId6"/>
    <p:sldMasterId id="2147483659" r:id="rId7"/>
    <p:sldMasterId id="2147483694" r:id="rId8"/>
    <p:sldMasterId id="2147483690" r:id="rId9"/>
    <p:sldMasterId id="2147483691" r:id="rId10"/>
  </p:sldMasterIdLst>
  <p:notesMasterIdLst>
    <p:notesMasterId r:id="rId26"/>
  </p:notesMasterIdLst>
  <p:sldIdLst>
    <p:sldId id="316" r:id="rId11"/>
    <p:sldId id="343" r:id="rId12"/>
    <p:sldId id="344" r:id="rId13"/>
    <p:sldId id="345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AA4FDC8-64A9-4047-AF6B-1CF50C0C8E58}">
          <p14:sldIdLst>
            <p14:sldId id="316"/>
          </p14:sldIdLst>
        </p14:section>
        <p14:section name="Section Divider Slides" id="{B1AD9029-CBF5-DF4E-A806-4D4E11DB03BC}">
          <p14:sldIdLst>
            <p14:sldId id="343"/>
            <p14:sldId id="344"/>
            <p14:sldId id="345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27"/>
          </p14:sldIdLst>
        </p14:section>
        <p14:section name="Text Content Slides" id="{D7EF188D-D1ED-614E-9300-91C1BEF76FFC}">
          <p14:sldIdLst/>
        </p14:section>
        <p14:section name="Image Content Slides" id="{D5713639-806D-7346-A093-331932210817}">
          <p14:sldIdLst/>
        </p14:section>
        <p14:section name="Graph Slides" id="{98059A1F-C53C-5B49-B688-0F249CB27F57}">
          <p14:sldIdLst/>
        </p14:section>
        <p14:section name="Table Slides" id="{D312BAE1-462A-E144-8EDA-50EFAFD55E0F}">
          <p14:sldIdLst/>
        </p14:section>
        <p14:section name="End Slides" id="{E0090C8A-3DB2-2B49-B06E-873A0C23AFC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14A5BC-75B8-C724-EF17-C35FA2323C3C}" name="Weber, Elizabeth" initials="" userId="S::elizabeth.weber@ndus.edu::13f20493-75c4-4c3d-b5eb-1f5314aa9b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A44"/>
    <a:srgbClr val="D4D4D4"/>
    <a:srgbClr val="EEEEEE"/>
    <a:srgbClr val="BBBBBB"/>
    <a:srgbClr val="A1A1A1"/>
    <a:srgbClr val="7F7F7F"/>
    <a:srgbClr val="595959"/>
    <a:srgbClr val="272727"/>
    <a:srgbClr val="0C0C0C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86667"/>
  </p:normalViewPr>
  <p:slideViewPr>
    <p:cSldViewPr snapToGrid="0">
      <p:cViewPr varScale="1">
        <p:scale>
          <a:sx n="110" d="100"/>
          <a:sy n="110" d="100"/>
        </p:scale>
        <p:origin x="1608" y="176"/>
      </p:cViewPr>
      <p:guideLst/>
    </p:cSldViewPr>
  </p:slideViewPr>
  <p:outlineViewPr>
    <p:cViewPr>
      <p:scale>
        <a:sx n="33" d="100"/>
        <a:sy n="33" d="100"/>
      </p:scale>
      <p:origin x="0" y="-684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FC05-2498-ADC8-DC91-9248A355B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CBBD2-09B1-7760-6372-43A5EA2A8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BC205-4C44-03FE-3A23-35D65855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F9EB-009F-5E54-0535-034E6059A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2474-26AE-DFC5-5A40-C7EF737D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FAB91-5FFB-A717-B1A9-CE450C690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68AE6-42A2-8304-F9FB-347DF7B76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3E9F-BE85-01B0-15B2-F3241D8D7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EAF6-7A57-71ED-E4F0-D82828A4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1B4C5-7E62-CC40-3A99-F86857D89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E01B5-B8C4-4161-44A4-F16242ECE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B0AC-A8A2-7A3D-D9A4-CEBF8DE61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9402-F12D-1A01-47BF-D5425916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81F51-0A2B-F0EC-18D9-B40E21933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5A902-B174-A2A5-DE52-E2A32F497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A18D5-0882-E6F7-B5D7-3E03B07A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E16A-C8A9-E43D-B000-B64924CBF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12F19-D556-27D5-56EE-B151CFA93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A3928-3F0B-AC66-8F91-CE1028A76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6556C-68D2-84D5-0918-96799083E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7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  <a:endParaRPr lang="en-US" sz="1200" b="1" baseline="0" dirty="0">
              <a:solidFill>
                <a:srgbClr val="FF0000"/>
              </a:solidFill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087DF-618E-5067-4228-FE7D06AB2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5EFF5-5ACC-3B9B-D048-06AA30239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98A7C-376A-049E-ED07-6466DA5D0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576B-3F9A-0FFC-F25F-7B9FE97C9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E015-D5C3-A996-BB0D-B37E0D93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8BECF-D62D-10E7-C62A-790A50364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B0DD7-642D-19F4-11BC-1D83B28B8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2670-DC9B-2B49-F237-79CB72F7B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4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B5333-78DD-796B-AF8C-44F7DFEE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FAF00-9E6D-6DC9-0B73-BBB92D321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3445F-E45A-D4A1-6CFB-9B6D67164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CEEC8-76DA-BED0-C1CA-41498468B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52171-BE7B-9C05-ECDE-C88B7AE9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15383-B01F-E78F-D329-A9F716AE2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4E76B-4170-9067-E550-005FD2FDA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C249-7D5F-E1E6-F501-DFC219AAE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7CEA-C2AA-ED84-D45F-1B8F65574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D2E3C-DD82-B29E-5D71-6CD902F6E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97862-834F-F5F9-AD99-FEA93F21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4A4C2-C507-821C-A12E-B78992E8E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6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C675B-F9FA-3A5B-FE12-D7204F178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57080-CE73-897D-E7B6-2FC1E5BDF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9A180-AF8F-FE69-F51D-528433AAD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33080-23AF-3113-C3D8-AD04D02F5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39BA-30E2-D350-F9F2-5B4EE6AF9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58868-5F7B-D962-F89E-57FE54668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8163A-2203-AF81-4013-692C65BF9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CAE32-1D8A-E90C-C6CD-B9C3F46AB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3667-96B6-FB20-4E1A-4B0120D98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478AD-7B09-ECC7-FAF5-A3ED633C5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8398E-EAD0-FE2C-20E1-AE05C3ECD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213DB-9C5B-E522-1DEC-D715B3083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783A828F-2AEA-5D7F-20D5-DE6F6F87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622" y="2837629"/>
            <a:ext cx="7250405" cy="96772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5400" cap="none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</a:t>
            </a:r>
            <a:r>
              <a:rPr lang="en-US" cap="none" baseline="0" dirty="0"/>
              <a:t> Title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0622" y="3812849"/>
            <a:ext cx="7250396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81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68348"/>
            <a:ext cx="9593730" cy="81506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16289"/>
            <a:ext cx="9593730" cy="457201"/>
          </a:xfrm>
          <a:prstGeom prst="rect">
            <a:avLst/>
          </a:prstGeom>
        </p:spPr>
        <p:txBody>
          <a:bodyPr wrap="square" lIns="0" tIns="0" rIns="0" bIns="18288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992917"/>
            <a:ext cx="8679330" cy="3864119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767EFD0E-C9DC-CB4E-3875-9B507ED40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0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">
            <a:extLst>
              <a:ext uri="{FF2B5EF4-FFF2-40B4-BE49-F238E27FC236}">
                <a16:creationId xmlns:a16="http://schemas.microsoft.com/office/drawing/2014/main" id="{C68BB87D-AC75-8052-C8BE-C0F0D42A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68348"/>
            <a:ext cx="9593730" cy="81506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0" name="Slide Text">
            <a:extLst>
              <a:ext uri="{FF2B5EF4-FFF2-40B4-BE49-F238E27FC236}">
                <a16:creationId xmlns:a16="http://schemas.microsoft.com/office/drawing/2014/main" id="{B28C5810-8A83-CE85-D119-0BEE2F05B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516289"/>
            <a:ext cx="8679330" cy="4340747"/>
          </a:xfrm>
          <a:prstGeom prst="rect">
            <a:avLst/>
          </a:prstGeom>
        </p:spPr>
        <p:txBody>
          <a:bodyPr lIns="0" tIns="0" rIns="0" bIns="0" numCol="2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AE0E9DF-7196-0AA5-688E-FF3CAB060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7EE4BC2B-8423-C1B3-A576-B70B4B858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68348"/>
            <a:ext cx="9593730" cy="81506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0" name="Slide Text">
            <a:extLst>
              <a:ext uri="{FF2B5EF4-FFF2-40B4-BE49-F238E27FC236}">
                <a16:creationId xmlns:a16="http://schemas.microsoft.com/office/drawing/2014/main" id="{80204412-6E13-3E90-3D71-7D0B14A1E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516289"/>
            <a:ext cx="8679330" cy="4340747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 sz="2400"/>
            </a:lvl1pPr>
            <a:lvl2pPr>
              <a:lnSpc>
                <a:spcPts val="3380"/>
              </a:lnSpc>
              <a:spcAft>
                <a:spcPts val="600"/>
              </a:spcAft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sz="2400" dirty="0"/>
              <a:t>Bulleted List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DBF0D4C-C928-A7C5-0DDC-4B3692887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D43000A7-98AB-97DF-5411-1A6D36EF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68348"/>
            <a:ext cx="9593730" cy="81506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Slie Subtitle">
            <a:extLst>
              <a:ext uri="{FF2B5EF4-FFF2-40B4-BE49-F238E27FC236}">
                <a16:creationId xmlns:a16="http://schemas.microsoft.com/office/drawing/2014/main" id="{3C1895B0-0991-8204-2F6B-2BB3995F12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16289"/>
            <a:ext cx="9593730" cy="457201"/>
          </a:xfrm>
          <a:prstGeom prst="rect">
            <a:avLst/>
          </a:prstGeom>
        </p:spPr>
        <p:txBody>
          <a:bodyPr wrap="square" lIns="0" tIns="0" rIns="0" bIns="18288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AA14B57-46CF-635D-73E7-C93E59A81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993759"/>
            <a:ext cx="8679330" cy="1292366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1" name="Bulleted List">
            <a:extLst>
              <a:ext uri="{FF2B5EF4-FFF2-40B4-BE49-F238E27FC236}">
                <a16:creationId xmlns:a16="http://schemas.microsoft.com/office/drawing/2014/main" id="{55CBE539-9D44-8034-1300-3AEDC4C4F1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389600"/>
            <a:ext cx="8679330" cy="255400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 sz="2400"/>
            </a:lvl1pPr>
            <a:lvl2pPr>
              <a:lnSpc>
                <a:spcPts val="3380"/>
              </a:lnSpc>
              <a:spcAft>
                <a:spcPts val="600"/>
              </a:spcAft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sz="2400" dirty="0"/>
              <a:t>Bulleted List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C62B0EE8-3097-79B2-7842-7EA54CFC0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82A2FAE-C14B-9A44-51B9-84271C36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">
            <a:extLst>
              <a:ext uri="{FF2B5EF4-FFF2-40B4-BE49-F238E27FC236}">
                <a16:creationId xmlns:a16="http://schemas.microsoft.com/office/drawing/2014/main" id="{AFDE4231-EDCD-A9F2-B2B5-A7E7EFA8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47" y="3104230"/>
            <a:ext cx="4405107" cy="649540"/>
          </a:xfrm>
          <a:prstGeom prst="rect">
            <a:avLst/>
          </a:prstGeom>
        </p:spPr>
        <p:txBody>
          <a:bodyPr lIns="0" tIns="182880" rIns="0" bIns="0" anchor="ctr" anchorCtr="0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46" y="3773259"/>
            <a:ext cx="4405108" cy="1733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0" y="0"/>
            <a:ext cx="6857997" cy="67482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73152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pic>
        <p:nvPicPr>
          <p:cNvPr id="31" name="UND Logo">
            <a:extLst>
              <a:ext uri="{FF2B5EF4-FFF2-40B4-BE49-F238E27FC236}">
                <a16:creationId xmlns:a16="http://schemas.microsoft.com/office/drawing/2014/main" id="{7A2B6C19-7BF9-0762-3FFC-C6DF7230B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6126173"/>
            <a:ext cx="1066800" cy="457200"/>
          </a:xfrm>
          <a:prstGeom prst="rect">
            <a:avLst/>
          </a:prstGeom>
        </p:spPr>
      </p:pic>
      <p:sp>
        <p:nvSpPr>
          <p:cNvPr id="4" name="Green Bottom Line">
            <a:extLst>
              <a:ext uri="{FF2B5EF4-FFF2-40B4-BE49-F238E27FC236}">
                <a16:creationId xmlns:a16="http://schemas.microsoft.com/office/drawing/2014/main" id="{60ACAA10-33E7-758E-715F-477421D9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4" pos="30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">
            <a:extLst>
              <a:ext uri="{FF2B5EF4-FFF2-40B4-BE49-F238E27FC236}">
                <a16:creationId xmlns:a16="http://schemas.microsoft.com/office/drawing/2014/main" id="{AFDE4231-EDCD-A9F2-B2B5-A7E7EFA8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693" y="2863118"/>
            <a:ext cx="4405107" cy="1131764"/>
          </a:xfrm>
          <a:prstGeom prst="rect">
            <a:avLst/>
          </a:prstGeom>
        </p:spPr>
        <p:txBody>
          <a:bodyPr lIns="0" tIns="91440" rIns="0" bIns="0" anchor="ctr" anchorCtr="0"/>
          <a:lstStyle>
            <a:lvl1pPr>
              <a:lnSpc>
                <a:spcPts val="4800"/>
              </a:lnSpc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693" y="4055435"/>
            <a:ext cx="4405108" cy="17463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0" y="1051"/>
            <a:ext cx="6858000" cy="67587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73152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pic>
        <p:nvPicPr>
          <p:cNvPr id="31" name="UND Logo">
            <a:extLst>
              <a:ext uri="{FF2B5EF4-FFF2-40B4-BE49-F238E27FC236}">
                <a16:creationId xmlns:a16="http://schemas.microsoft.com/office/drawing/2014/main" id="{7A2B6C19-7BF9-0762-3FFC-C6DF7230B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6126173"/>
            <a:ext cx="1066800" cy="457200"/>
          </a:xfrm>
          <a:prstGeom prst="rect">
            <a:avLst/>
          </a:prstGeom>
        </p:spPr>
      </p:pic>
      <p:sp>
        <p:nvSpPr>
          <p:cNvPr id="4" name="Green Bottom Line">
            <a:extLst>
              <a:ext uri="{FF2B5EF4-FFF2-40B4-BE49-F238E27FC236}">
                <a16:creationId xmlns:a16="http://schemas.microsoft.com/office/drawing/2014/main" id="{85988BAC-64DF-3861-F384-0B077E705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8948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4" pos="30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E6438605-C745-91F1-E355-4CE36FD9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960" y="4677922"/>
            <a:ext cx="8534400" cy="521543"/>
          </a:xfrm>
          <a:prstGeom prst="rect">
            <a:avLst/>
          </a:prstGeom>
        </p:spPr>
        <p:txBody>
          <a:bodyPr lIns="0" tIns="137160" rIns="0" bIns="0" anchor="ctr" anchorCtr="0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88952" cy="4449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73152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8960" y="5261522"/>
            <a:ext cx="8534400" cy="864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UND Logo">
            <a:extLst>
              <a:ext uri="{FF2B5EF4-FFF2-40B4-BE49-F238E27FC236}">
                <a16:creationId xmlns:a16="http://schemas.microsoft.com/office/drawing/2014/main" id="{4A1E3FEC-8ECF-03DB-69DC-1F720750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6126173"/>
            <a:ext cx="1066800" cy="457200"/>
          </a:xfrm>
          <a:prstGeom prst="rect">
            <a:avLst/>
          </a:prstGeom>
        </p:spPr>
      </p:pic>
      <p:sp>
        <p:nvSpPr>
          <p:cNvPr id="4" name="Green Bottom Line">
            <a:extLst>
              <a:ext uri="{FF2B5EF4-FFF2-40B4-BE49-F238E27FC236}">
                <a16:creationId xmlns:a16="http://schemas.microsoft.com/office/drawing/2014/main" id="{BD5CFD80-5697-3718-32C4-9FD440EA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8821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pos="65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ckground">
            <a:extLst>
              <a:ext uri="{FF2B5EF4-FFF2-40B4-BE49-F238E27FC236}">
                <a16:creationId xmlns:a16="http://schemas.microsoft.com/office/drawing/2014/main" id="{257A89FC-2C94-2036-4D72-2430FFAC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132" cy="6856949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060" y="-1"/>
            <a:ext cx="11461879" cy="1349644"/>
          </a:xfrm>
          <a:prstGeom prst="rect">
            <a:avLst/>
          </a:prstGeom>
        </p:spPr>
        <p:txBody>
          <a:bodyPr lIns="0" tIns="182880" rIns="0" bIns="0" anchor="ctr" anchorCtr="1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Left Image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061" y="1349643"/>
            <a:ext cx="5587249" cy="2815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73152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1" name="Right Image">
            <a:extLst>
              <a:ext uri="{FF2B5EF4-FFF2-40B4-BE49-F238E27FC236}">
                <a16:creationId xmlns:a16="http://schemas.microsoft.com/office/drawing/2014/main" id="{4DEDE611-0C4C-CE34-FB9B-41FA0BE45F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9690" y="1349643"/>
            <a:ext cx="5587249" cy="2815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73152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403" y="4498204"/>
            <a:ext cx="5587240" cy="330018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404" y="5038197"/>
            <a:ext cx="5590904" cy="7550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83973909-69EB-30BA-5C31-D8C55EABA0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9690" y="4501021"/>
            <a:ext cx="5587248" cy="330018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6BE69C17-B34E-4FD9-F4F4-C1F558C16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3346" y="5038197"/>
            <a:ext cx="5587247" cy="7550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cxnSp>
        <p:nvCxnSpPr>
          <p:cNvPr id="28" name="Line">
            <a:extLst>
              <a:ext uri="{FF2B5EF4-FFF2-40B4-BE49-F238E27FC236}">
                <a16:creationId xmlns:a16="http://schemas.microsoft.com/office/drawing/2014/main" id="{7D507081-7728-E2A1-1856-A60AF390C217}"/>
              </a:ext>
            </a:extLst>
          </p:cNvPr>
          <p:cNvCxnSpPr/>
          <p:nvPr userDrawn="1"/>
        </p:nvCxnSpPr>
        <p:spPr>
          <a:xfrm>
            <a:off x="6096000" y="4458477"/>
            <a:ext cx="0" cy="1356495"/>
          </a:xfrm>
          <a:prstGeom prst="line">
            <a:avLst/>
          </a:prstGeom>
          <a:ln w="12700">
            <a:solidFill>
              <a:srgbClr val="D1C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ND Logo">
            <a:extLst>
              <a:ext uri="{FF2B5EF4-FFF2-40B4-BE49-F238E27FC236}">
                <a16:creationId xmlns:a16="http://schemas.microsoft.com/office/drawing/2014/main" id="{B1D830EE-5172-46DF-D472-9488E73E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6126173"/>
            <a:ext cx="1066800" cy="457200"/>
          </a:xfrm>
          <a:prstGeom prst="rect">
            <a:avLst/>
          </a:prstGeom>
        </p:spPr>
      </p:pic>
      <p:sp>
        <p:nvSpPr>
          <p:cNvPr id="3" name="Green Bottom Line">
            <a:extLst>
              <a:ext uri="{FF2B5EF4-FFF2-40B4-BE49-F238E27FC236}">
                <a16:creationId xmlns:a16="http://schemas.microsoft.com/office/drawing/2014/main" id="{B6576872-8215-DFE0-E947-4757F510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4186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ckground">
            <a:extLst>
              <a:ext uri="{FF2B5EF4-FFF2-40B4-BE49-F238E27FC236}">
                <a16:creationId xmlns:a16="http://schemas.microsoft.com/office/drawing/2014/main" id="{257A89FC-2C94-2036-4D72-2430FFAC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132" cy="6856949"/>
          </a:xfrm>
          <a:prstGeom prst="rect">
            <a:avLst/>
          </a:prstGeom>
        </p:spPr>
      </p:pic>
      <p:sp>
        <p:nvSpPr>
          <p:cNvPr id="18" name="Title">
            <a:extLst>
              <a:ext uri="{FF2B5EF4-FFF2-40B4-BE49-F238E27FC236}">
                <a16:creationId xmlns:a16="http://schemas.microsoft.com/office/drawing/2014/main" id="{A7FF4FF1-797D-3CDC-87BF-FA3F280C5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061" y="-1"/>
            <a:ext cx="11440494" cy="1349644"/>
          </a:xfrm>
          <a:prstGeom prst="rect">
            <a:avLst/>
          </a:prstGeom>
        </p:spPr>
        <p:txBody>
          <a:bodyPr lIns="0" tIns="182880" rIns="0" bIns="0" anchor="ctr" anchorCtr="1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5" name="Picture Placeholder">
            <a:extLst>
              <a:ext uri="{FF2B5EF4-FFF2-40B4-BE49-F238E27FC236}">
                <a16:creationId xmlns:a16="http://schemas.microsoft.com/office/drawing/2014/main" id="{625432CE-735B-EE09-89C9-11038AE421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5060" y="1349643"/>
            <a:ext cx="3657600" cy="2815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91440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32" name="Picture Placeholder">
            <a:extLst>
              <a:ext uri="{FF2B5EF4-FFF2-40B4-BE49-F238E27FC236}">
                <a16:creationId xmlns:a16="http://schemas.microsoft.com/office/drawing/2014/main" id="{6C647A9D-57D1-804F-901D-8AAB5CC5F8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67199" y="1349643"/>
            <a:ext cx="3657600" cy="2815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91440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from file</a:t>
            </a:r>
          </a:p>
        </p:txBody>
      </p:sp>
      <p:sp>
        <p:nvSpPr>
          <p:cNvPr id="29" name="Picture Placeholder">
            <a:extLst>
              <a:ext uri="{FF2B5EF4-FFF2-40B4-BE49-F238E27FC236}">
                <a16:creationId xmlns:a16="http://schemas.microsoft.com/office/drawing/2014/main" id="{F38C1867-6D92-B793-BA1C-0C8504F49C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69339" y="1349643"/>
            <a:ext cx="3657600" cy="2815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91440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DC4C3B73-82F3-D663-5EE9-B8D3CE794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060" y="4496984"/>
            <a:ext cx="3635438" cy="330018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Body Text">
            <a:extLst>
              <a:ext uri="{FF2B5EF4-FFF2-40B4-BE49-F238E27FC236}">
                <a16:creationId xmlns:a16="http://schemas.microsoft.com/office/drawing/2014/main" id="{CEB07335-AE29-B854-4A1C-8BC26B586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061" y="5038197"/>
            <a:ext cx="3635438" cy="7550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7" name="Subtitle">
            <a:extLst>
              <a:ext uri="{FF2B5EF4-FFF2-40B4-BE49-F238E27FC236}">
                <a16:creationId xmlns:a16="http://schemas.microsoft.com/office/drawing/2014/main" id="{87496242-3A0F-38D9-6CD1-5B22D72868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3030" y="4493120"/>
            <a:ext cx="3635438" cy="330018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Body Text">
            <a:extLst>
              <a:ext uri="{FF2B5EF4-FFF2-40B4-BE49-F238E27FC236}">
                <a16:creationId xmlns:a16="http://schemas.microsoft.com/office/drawing/2014/main" id="{2FE5874C-EEDF-8528-1CD7-B99E233363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3032" y="5038197"/>
            <a:ext cx="3635438" cy="7550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1B8F07C6-169E-5205-2E4F-3C396585B1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70117" y="4492317"/>
            <a:ext cx="3635438" cy="330018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Body Text">
            <a:extLst>
              <a:ext uri="{FF2B5EF4-FFF2-40B4-BE49-F238E27FC236}">
                <a16:creationId xmlns:a16="http://schemas.microsoft.com/office/drawing/2014/main" id="{3F79FE95-240B-7E3A-5EDA-61C4579394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0117" y="5038197"/>
            <a:ext cx="3635438" cy="7550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cxnSp>
        <p:nvCxnSpPr>
          <p:cNvPr id="36" name="Line">
            <a:extLst>
              <a:ext uri="{FF2B5EF4-FFF2-40B4-BE49-F238E27FC236}">
                <a16:creationId xmlns:a16="http://schemas.microsoft.com/office/drawing/2014/main" id="{0ECDDCF5-A47C-7AE3-4FEE-3BDF64756F36}"/>
              </a:ext>
            </a:extLst>
          </p:cNvPr>
          <p:cNvCxnSpPr/>
          <p:nvPr userDrawn="1"/>
        </p:nvCxnSpPr>
        <p:spPr>
          <a:xfrm>
            <a:off x="4136572" y="4458477"/>
            <a:ext cx="0" cy="1356495"/>
          </a:xfrm>
          <a:prstGeom prst="line">
            <a:avLst/>
          </a:prstGeom>
          <a:ln w="12700">
            <a:solidFill>
              <a:srgbClr val="D1C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ne">
            <a:extLst>
              <a:ext uri="{FF2B5EF4-FFF2-40B4-BE49-F238E27FC236}">
                <a16:creationId xmlns:a16="http://schemas.microsoft.com/office/drawing/2014/main" id="{C0E04BC7-1D23-01C1-466C-8A9F834F2A19}"/>
              </a:ext>
            </a:extLst>
          </p:cNvPr>
          <p:cNvCxnSpPr/>
          <p:nvPr userDrawn="1"/>
        </p:nvCxnSpPr>
        <p:spPr>
          <a:xfrm>
            <a:off x="8044543" y="4458476"/>
            <a:ext cx="0" cy="1356495"/>
          </a:xfrm>
          <a:prstGeom prst="line">
            <a:avLst/>
          </a:prstGeom>
          <a:ln w="12700">
            <a:solidFill>
              <a:srgbClr val="D1C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ND Logo">
            <a:extLst>
              <a:ext uri="{FF2B5EF4-FFF2-40B4-BE49-F238E27FC236}">
                <a16:creationId xmlns:a16="http://schemas.microsoft.com/office/drawing/2014/main" id="{B1D830EE-5172-46DF-D472-9488E73E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6126173"/>
            <a:ext cx="1066800" cy="457200"/>
          </a:xfrm>
          <a:prstGeom prst="rect">
            <a:avLst/>
          </a:prstGeom>
        </p:spPr>
      </p:pic>
      <p:sp>
        <p:nvSpPr>
          <p:cNvPr id="3" name="Green Bottom Line">
            <a:extLst>
              <a:ext uri="{FF2B5EF4-FFF2-40B4-BE49-F238E27FC236}">
                <a16:creationId xmlns:a16="http://schemas.microsoft.com/office/drawing/2014/main" id="{2FEFF2C8-1D4A-5E12-CB8F-F291CC54E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9494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0" userDrawn="1">
          <p15:clr>
            <a:srgbClr val="FBAE40"/>
          </p15:clr>
        </p15:guide>
        <p15:guide id="3" pos="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F75839AA-B967-6A8F-AD21-F6A64316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8ACECAF9-0A05-761B-E2F3-33D10487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184" y="2428033"/>
            <a:ext cx="7249206" cy="169756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540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2BEDB-228D-0660-8B28-629A34D00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7176" y="4141484"/>
            <a:ext cx="7249206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creen Photo with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FAFD592-C184-AD2D-C2B8-FB223813B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47826"/>
            <a:ext cx="12192001" cy="657886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313917DF-7199-3B58-02AD-4141B8058E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64138 h 6858000"/>
              <a:gd name="connsiteX3" fmla="*/ 12192000 w 12192000"/>
              <a:gd name="connsiteY3" fmla="*/ 6858000 h 6858000"/>
              <a:gd name="connsiteX4" fmla="*/ 6596063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513513 h 6858000"/>
              <a:gd name="connsiteX7" fmla="*/ 6596063 w 12192000"/>
              <a:gd name="connsiteY7" fmla="*/ 6513513 h 6858000"/>
              <a:gd name="connsiteX8" fmla="*/ 6596063 w 12192000"/>
              <a:gd name="connsiteY8" fmla="*/ 5164138 h 6858000"/>
              <a:gd name="connsiteX9" fmla="*/ 0 w 12192000"/>
              <a:gd name="connsiteY9" fmla="*/ 5164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164138"/>
                </a:lnTo>
                <a:lnTo>
                  <a:pt x="12192000" y="6858000"/>
                </a:lnTo>
                <a:lnTo>
                  <a:pt x="6596063" y="6858000"/>
                </a:lnTo>
                <a:lnTo>
                  <a:pt x="0" y="6858000"/>
                </a:lnTo>
                <a:lnTo>
                  <a:pt x="0" y="6513513"/>
                </a:lnTo>
                <a:lnTo>
                  <a:pt x="6596063" y="6513513"/>
                </a:lnTo>
                <a:lnTo>
                  <a:pt x="6596063" y="5164138"/>
                </a:lnTo>
                <a:lnTo>
                  <a:pt x="0" y="51641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05840" anchor="ctr" anchorCtr="1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from file</a:t>
            </a:r>
          </a:p>
        </p:txBody>
      </p:sp>
      <p:sp>
        <p:nvSpPr>
          <p:cNvPr id="24" name="Picture Caption">
            <a:extLst>
              <a:ext uri="{FF2B5EF4-FFF2-40B4-BE49-F238E27FC236}">
                <a16:creationId xmlns:a16="http://schemas.microsoft.com/office/drawing/2014/main" id="{D43EAEEA-0F55-86DA-E43C-2F9AE9D17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56200"/>
            <a:ext cx="6600824" cy="1368425"/>
          </a:xfrm>
          <a:prstGeom prst="rect">
            <a:avLst/>
          </a:prstGeom>
          <a:solidFill>
            <a:schemeClr val="tx1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66321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552B972-009A-12F5-5E4B-32B6A5DB6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9" y="-665381"/>
            <a:ext cx="12177011" cy="656167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0028" cy="56586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0" name="Photo Caption">
            <a:extLst>
              <a:ext uri="{FF2B5EF4-FFF2-40B4-BE49-F238E27FC236}">
                <a16:creationId xmlns:a16="http://schemas.microsoft.com/office/drawing/2014/main" id="{2E5BC588-BD2F-746E-1B0E-D6C46E0C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657362"/>
            <a:ext cx="6050028" cy="1200638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274320" rIns="274320" bIns="27432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06EF0671-AEAB-6821-3B83-3002553444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60415" y="0"/>
            <a:ext cx="6050028" cy="56586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hoto Caption">
            <a:extLst>
              <a:ext uri="{FF2B5EF4-FFF2-40B4-BE49-F238E27FC236}">
                <a16:creationId xmlns:a16="http://schemas.microsoft.com/office/drawing/2014/main" id="{EEBF1FBB-8959-084A-C1FE-18316A77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415" y="5656216"/>
            <a:ext cx="6050028" cy="1201784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274320" rIns="274320" bIns="27432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3FDE50EA-733E-A9D3-771D-31CAB5BE7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2782"/>
            <a:ext cx="12192000" cy="66278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E3592DC-DB53-1DC2-10D6-1893740F2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986784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6" name="Photo Caption">
            <a:extLst>
              <a:ext uri="{FF2B5EF4-FFF2-40B4-BE49-F238E27FC236}">
                <a16:creationId xmlns:a16="http://schemas.microsoft.com/office/drawing/2014/main" id="{1513E757-33DD-4E7C-6079-A34E23D1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668064"/>
            <a:ext cx="3986784" cy="1189935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AA220D45-77B6-A880-F48C-FD2484799A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02443" y="0"/>
            <a:ext cx="3986784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DA47AC23-0335-1E4A-650D-87480EAF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2444" y="5659424"/>
            <a:ext cx="3986784" cy="1198575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25" name="Picture Placeholder">
            <a:extLst>
              <a:ext uri="{FF2B5EF4-FFF2-40B4-BE49-F238E27FC236}">
                <a16:creationId xmlns:a16="http://schemas.microsoft.com/office/drawing/2014/main" id="{1A9A0F62-25A9-BBBC-5A76-AED7DDC3F2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04886" y="0"/>
            <a:ext cx="3986784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21" name="Photo Caption">
            <a:extLst>
              <a:ext uri="{FF2B5EF4-FFF2-40B4-BE49-F238E27FC236}">
                <a16:creationId xmlns:a16="http://schemas.microsoft.com/office/drawing/2014/main" id="{F25BC118-39A8-5329-1C76-8431AF8C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4887" y="5659424"/>
            <a:ext cx="3986784" cy="1198575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64410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FAFD592-C184-AD2D-C2B8-FB223813B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-657885"/>
            <a:ext cx="12192001" cy="657886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2604525B-23F2-3010-C795-754B50BE5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the icon to</a:t>
            </a:r>
            <a:br>
              <a:rPr lang="en-US" dirty="0"/>
            </a:br>
            <a:r>
              <a:rPr lang="en-US" dirty="0"/>
              <a:t>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386336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 (No Cap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552B972-009A-12F5-5E4B-32B6A5DB6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9" y="-665381"/>
            <a:ext cx="12177011" cy="656167"/>
          </a:xfrm>
          <a:prstGeom prst="rect">
            <a:avLst/>
          </a:prstGeom>
        </p:spPr>
        <p:txBody>
          <a:bodyPr anchor="ctr" anchorCtr="0"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988" y="0"/>
            <a:ext cx="603504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06EF0671-AEAB-6821-3B83-3002553444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60415" y="0"/>
            <a:ext cx="603504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293054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E50EA-733E-A9D3-771D-31CAB5BE7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2782"/>
            <a:ext cx="12192000" cy="662782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E3592DC-DB53-1DC2-10D6-1893740F2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98678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AA220D45-77B6-A880-F48C-FD2484799A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02443" y="0"/>
            <a:ext cx="398678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25" name="Picture Placeholder">
            <a:extLst>
              <a:ext uri="{FF2B5EF4-FFF2-40B4-BE49-F238E27FC236}">
                <a16:creationId xmlns:a16="http://schemas.microsoft.com/office/drawing/2014/main" id="{1A9A0F62-25A9-BBBC-5A76-AED7DDC3F2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04886" y="0"/>
            <a:ext cx="398678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271566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bg>
      <p:bgPr>
        <a:solidFill>
          <a:srgbClr val="D1C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133246A2-8846-CF97-44F7-F58EEABDB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2894"/>
            <a:ext cx="10972800" cy="1374494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Chart Placeholder">
            <a:extLst>
              <a:ext uri="{FF2B5EF4-FFF2-40B4-BE49-F238E27FC236}">
                <a16:creationId xmlns:a16="http://schemas.microsoft.com/office/drawing/2014/main" id="{4353BAB7-D494-D80E-8307-6F9151FD253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" y="1371600"/>
            <a:ext cx="10972800" cy="50292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6" name="Green Bottom Line">
            <a:extLst>
              <a:ext uri="{FF2B5EF4-FFF2-40B4-BE49-F238E27FC236}">
                <a16:creationId xmlns:a16="http://schemas.microsoft.com/office/drawing/2014/main" id="{B3ADAD8D-3161-1EFA-68EF-ECFB416F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A54AB0F-ED59-00CD-8EF8-535656193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952" y="0"/>
            <a:ext cx="4400098" cy="134929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952" y="1508308"/>
            <a:ext cx="4400098" cy="4783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5724394" y="562708"/>
            <a:ext cx="5849654" cy="57294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0" bIns="100584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3" name="Green Bottom Line">
            <a:extLst>
              <a:ext uri="{FF2B5EF4-FFF2-40B4-BE49-F238E27FC236}">
                <a16:creationId xmlns:a16="http://schemas.microsoft.com/office/drawing/2014/main" id="{DAF9ED0F-D550-F5F2-D1D6-EB498325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4A0DB3B4-D1D1-2515-6C02-59A9BBF7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259"/>
            <a:ext cx="11277600" cy="539646"/>
          </a:xfrm>
          <a:prstGeom prst="rect">
            <a:avLst/>
          </a:prstGeom>
        </p:spPr>
        <p:txBody>
          <a:bodyPr lIns="0" tIns="91440" rIns="0" bIns="0" anchor="ctr" anchorCtr="1"/>
          <a:lstStyle>
            <a:lvl1pPr algn="ctr">
              <a:defRPr sz="40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78761C1-59E9-2AEE-6421-1632C4BBE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1"/>
            <a:ext cx="11277600" cy="359763"/>
          </a:xfrm>
          <a:prstGeom prst="rect">
            <a:avLst/>
          </a:prstGeom>
        </p:spPr>
        <p:txBody>
          <a:bodyPr bIns="182880" anchor="ctr" anchorCtr="1"/>
          <a:lstStyle>
            <a:lvl1pPr>
              <a:defRPr sz="280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7200" y="1371601"/>
            <a:ext cx="112776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2" name="Green Bottom Line">
            <a:extLst>
              <a:ext uri="{FF2B5EF4-FFF2-40B4-BE49-F238E27FC236}">
                <a16:creationId xmlns:a16="http://schemas.microsoft.com/office/drawing/2014/main" id="{447D93FA-15FB-EF36-8EA3-882DFD1C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A54AB0F-ED59-00CD-8EF8-535656193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952" y="0"/>
            <a:ext cx="10956096" cy="134929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952" y="1364287"/>
            <a:ext cx="4400098" cy="49428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B4AB9CA9-9586-CA12-936B-5870626D8474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729383" y="1364287"/>
            <a:ext cx="5852160" cy="49428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5" name="Green Bottom Line">
            <a:extLst>
              <a:ext uri="{FF2B5EF4-FFF2-40B4-BE49-F238E27FC236}">
                <a16:creationId xmlns:a16="http://schemas.microsoft.com/office/drawing/2014/main" id="{E83C3241-8C5F-718B-5096-CF7E01418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0671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DBBB5D14-5DE7-0B60-61F0-6682C9D72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622" y="2837629"/>
            <a:ext cx="7250405" cy="96772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540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0622" y="3812849"/>
            <a:ext cx="7250396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1442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F841C099-604E-8A87-99CE-552FD2A11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F7E5EF4F-B453-6B9A-2028-B8278B171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962" y="4100179"/>
            <a:ext cx="7928075" cy="596098"/>
          </a:xfrm>
          <a:prstGeom prst="rect">
            <a:avLst/>
          </a:prstGeom>
        </p:spPr>
        <p:txBody>
          <a:bodyPr wrap="none" lIns="0" tIns="137160" rIns="0" bIns="0" anchor="ctr" anchorCtr="0">
            <a:noAutofit/>
          </a:bodyPr>
          <a:lstStyle>
            <a:lvl1pPr algn="ctr">
              <a:defRPr sz="3600" spc="60" baseline="0">
                <a:solidFill>
                  <a:srgbClr val="029A44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D Logo" descr="University of North Dakota Logo">
            <a:extLst>
              <a:ext uri="{FF2B5EF4-FFF2-40B4-BE49-F238E27FC236}">
                <a16:creationId xmlns:a16="http://schemas.microsoft.com/office/drawing/2014/main" id="{658FCC89-7405-B709-AAA3-1C0385C2C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4957" y="1833774"/>
            <a:ext cx="3642084" cy="2731563"/>
          </a:xfrm>
          <a:prstGeom prst="rect">
            <a:avLst/>
          </a:prstGeom>
        </p:spPr>
      </p:pic>
      <p:pic>
        <p:nvPicPr>
          <p:cNvPr id="7" name="Background">
            <a:extLst>
              <a:ext uri="{FF2B5EF4-FFF2-40B4-BE49-F238E27FC236}">
                <a16:creationId xmlns:a16="http://schemas.microsoft.com/office/drawing/2014/main" id="{1FA48982-F3F4-5154-F391-338B3408D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Title">
            <a:extLst>
              <a:ext uri="{FF2B5EF4-FFF2-40B4-BE49-F238E27FC236}">
                <a16:creationId xmlns:a16="http://schemas.microsoft.com/office/drawing/2014/main" id="{F4719C29-5414-6869-0AB8-C81572C1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962" y="4100179"/>
            <a:ext cx="7928075" cy="596098"/>
          </a:xfrm>
          <a:prstGeom prst="rect">
            <a:avLst/>
          </a:prstGeom>
        </p:spPr>
        <p:txBody>
          <a:bodyPr wrap="none" lIns="0" tIns="137160" rIns="0" bIns="0" anchor="ctr" anchorCtr="0">
            <a:noAutofit/>
          </a:bodyPr>
          <a:lstStyle>
            <a:lvl1pPr algn="ctr">
              <a:defRPr sz="360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88A9923D-D2EA-332C-D33F-72FAF9F3C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8ACECAF9-0A05-761B-E2F3-33D10487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184" y="2428033"/>
            <a:ext cx="7249206" cy="169756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540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2BEDB-228D-0660-8B28-629A34D00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7176" y="4141484"/>
            <a:ext cx="7249206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073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54D8B43-9835-4747-040A-1594B82D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962" y="3048959"/>
            <a:ext cx="7928075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1962" y="3933998"/>
            <a:ext cx="7928075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78CFA89E-B4DC-A919-0639-5321FF12A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2597684"/>
            <a:ext cx="7543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lnSpc>
                <a:spcPts val="6480"/>
              </a:lnSpc>
              <a:defRPr sz="540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4236730"/>
            <a:ext cx="7543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40B0CCC4-0992-A65B-0F50-52E177865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962" y="3048959"/>
            <a:ext cx="7928075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1962" y="3933998"/>
            <a:ext cx="7928075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6736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9FDCEF7C-518A-232F-2158-9DD57131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2597684"/>
            <a:ext cx="7543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lnSpc>
                <a:spcPts val="6480"/>
              </a:lnSpc>
              <a:defRPr sz="540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4100" y="4236730"/>
            <a:ext cx="7543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269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Title">
            <a:extLst>
              <a:ext uri="{FF2B5EF4-FFF2-40B4-BE49-F238E27FC236}">
                <a16:creationId xmlns:a16="http://schemas.microsoft.com/office/drawing/2014/main" id="{7E89D1EE-7500-3C82-E89C-96664590C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68348"/>
            <a:ext cx="9593730" cy="815067"/>
          </a:xfrm>
          <a:prstGeom prst="rect">
            <a:avLst/>
          </a:prstGeom>
        </p:spPr>
        <p:txBody>
          <a:bodyPr lIns="0" tIns="182880" rIns="0" bIns="0" anchor="ctr"/>
          <a:lstStyle>
            <a:lvl1pPr>
              <a:defRPr sz="3600" b="0" spc="60" baseline="0">
                <a:solidFill>
                  <a:srgbClr val="009A44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E63C035-2085-8108-861A-BABE7C6E3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516289"/>
            <a:ext cx="8679330" cy="4340747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A0F225A-C31E-312B-FA88-4499825E3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461" y="5943600"/>
            <a:ext cx="822960" cy="8229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0" r:id="rId2"/>
    <p:sldLayoutId id="2147483712" r:id="rId3"/>
    <p:sldLayoutId id="214748371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715" r:id="rId3"/>
    <p:sldLayoutId id="214748371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1" y="6035038"/>
            <a:ext cx="1219196" cy="8229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DE7BA-7B64-2F66-1464-50A30519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C671FA-F476-B712-48AB-51D0B821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399" y="6108196"/>
            <a:ext cx="1066800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0738EE-3A64-C308-70BC-AD5AA7C6D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8272"/>
            <a:ext cx="12191997" cy="10972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21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576" userDrawn="1">
          <p15:clr>
            <a:srgbClr val="F26B43"/>
          </p15:clr>
        </p15:guide>
        <p15:guide id="6" pos="71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9" r:id="rId2"/>
    <p:sldLayoutId id="2147483718" r:id="rId3"/>
    <p:sldLayoutId id="2147483717" r:id="rId4"/>
    <p:sldLayoutId id="2147483720" r:id="rId5"/>
    <p:sldLayoutId id="2147483727" r:id="rId6"/>
    <p:sldLayoutId id="2147483707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8D1C94C-5147-353D-847F-8234A89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in Learning (UDIL)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0EAE4391-6733-0965-940B-984BA20E4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622" y="3812849"/>
            <a:ext cx="7250396" cy="857342"/>
          </a:xfrm>
        </p:spPr>
        <p:txBody>
          <a:bodyPr/>
          <a:lstStyle/>
          <a:p>
            <a:r>
              <a:rPr lang="en-US" dirty="0"/>
              <a:t>Teaching, Transformation, and Development Academy</a:t>
            </a:r>
          </a:p>
        </p:txBody>
      </p:sp>
    </p:spTree>
    <p:extLst>
      <p:ext uri="{BB962C8B-B14F-4D97-AF65-F5344CB8AC3E}">
        <p14:creationId xmlns:p14="http://schemas.microsoft.com/office/powerpoint/2010/main" val="389461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71BF-A44E-CBED-94FA-C4BEC196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6ACA615-78A8-A4A1-44B3-C33B54F7E95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Representation, Options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3A39541F-EE8E-84C1-EAF1-74155F7A4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50000"/>
              </a:lnSpc>
            </a:pPr>
            <a:r>
              <a:rPr lang="en-US" b="1" dirty="0">
                <a:latin typeface="Aptos" panose="020B0004020202020204" pitchFamily="34" charset="0"/>
              </a:rPr>
              <a:t>When designing multiple means of representation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instructors can:</a:t>
            </a:r>
            <a:endParaRPr lang="en-US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Offer ways to customize display of information​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Offer alternatives for auditory or visual information​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Guide information processing and visualization (identify steps in sequences, cut unnecessary information, chunk information)​</a:t>
            </a:r>
          </a:p>
          <a:p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F6367B2-6DFA-397B-3D92-BD6A44258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7792-C075-117E-2553-868D1920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F07093-432C-599F-11F6-317C432E8A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Representation, Example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6C113032-280E-8D60-36C2-7CF82F079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1516289"/>
            <a:ext cx="10415060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00000"/>
              </a:lnSpc>
              <a:buNone/>
            </a:pPr>
            <a:r>
              <a:rPr lang="en-US" dirty="0"/>
              <a:t>In an asynchronous Fine Arts course, an instructor struggled to identify points of student confusion and got little helpful feedback from students. Many of the students were Spanish-language speakers. To address these challenges, the instructor chose to:​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a weekly overview video that highlighted areas for attention​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lecture materials in several different formats (video with captions, PowerPoint slides, transcripts)​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Blackboard’s Immersive Reader, which can be used to support support ESL learners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8CA1132-8DD9-8084-C4A4-1136D1151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0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A2903-C390-3661-75D6-96BD49A2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FDEB83F-1E33-0B38-6489-D738ECD83E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Action &amp; Expression, Definition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EDB430F0-82B6-C056-B831-B0A7FE7C2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When instructors want learners to gain agency in courses by doing any of the following, 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taking physical action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making choices in expression and communication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practicing  executive function </a:t>
            </a:r>
          </a:p>
          <a:p>
            <a:pPr marL="342900" indent="-342900"/>
            <a:r>
              <a:rPr lang="en-US" dirty="0">
                <a:latin typeface="Aptos" panose="020B0004020202020204" pitchFamily="34" charset="0"/>
              </a:rPr>
              <a:t>they can design multiple means of action &amp; expression.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DF5F216-5AA4-0D47-E4BF-1F06EB640D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96179-9938-D6D5-7138-2A99E2A06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525441E2-1657-4E9A-EE6A-F9593BD1BCD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Action &amp; Expression, Options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BB9B3E4C-3845-7B40-CB41-E7DC576DF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50000"/>
              </a:lnSpc>
            </a:pPr>
            <a:r>
              <a:rPr lang="en-US" b="1" dirty="0">
                <a:latin typeface="Aptos" panose="020B0004020202020204" pitchFamily="34" charset="0"/>
              </a:rPr>
              <a:t>When designing multiple means of action &amp; expression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instructors can:</a:t>
            </a:r>
            <a:endParaRPr lang="en-US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Allow students to use multiple media for communication​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Guide appropriate goal setting and planning​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Enhance student ability to monitor their own progress​</a:t>
            </a:r>
          </a:p>
          <a:p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428E510-0132-925C-4C6E-3F42873DC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8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193AE-0CDB-8AEC-2BA6-3102F859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5E594F2-AE5C-AE4B-3717-F36A75DEF13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Action &amp; Expression, Example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D0BEFC79-3430-895C-212E-4833C2973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1516289"/>
            <a:ext cx="10415060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50000"/>
              </a:lnSpc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a high-stakes anatomy and physiology course, an instructor asks her students to demonstrate their learning with the following: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image-only slide presentations with blanks built in to encourage students to take good notes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multiple choice quizzes and tests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drawings of anatomical structures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short essays that ask students to apply their knowledge to real-life situations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94611DB-AFC6-FC94-D0A9-392D299A8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6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5AB4A33-E13B-052C-D384-C2E1E5D9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4385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F8521-9518-94E5-0AEE-3E3197C2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8131DFF-F42A-0DBD-ED31-CFEB9B14E8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DAB4313A-A740-143B-AB91-F390E543B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1516289"/>
            <a:ext cx="8679330" cy="47917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Universal Design in Learning (UDIL)</a:t>
            </a:r>
          </a:p>
          <a:p>
            <a:pPr marL="342900" marR="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</a:rPr>
              <a:t>Originated in the architectural world</a:t>
            </a:r>
          </a:p>
          <a:p>
            <a:pPr marL="342900" marR="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</a:rPr>
              <a:t>Initially was known as Universal Design</a:t>
            </a:r>
          </a:p>
          <a:p>
            <a:pPr marL="342900" marR="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Architects wanted to design physical spaces so they were accessible to and usable by a wide array of people</a:t>
            </a:r>
          </a:p>
          <a:p>
            <a:pPr marL="342900" marR="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kern="100" dirty="0">
                <a:latin typeface="Aptos" panose="020B0004020202020204" pitchFamily="34" charset="0"/>
              </a:rPr>
              <a:t>Curb cuts, ramps, etc. resulted</a:t>
            </a:r>
          </a:p>
          <a:p>
            <a:pPr marL="342900" marR="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b="1" kern="100" dirty="0">
                <a:latin typeface="Aptos" panose="020B0004020202020204" pitchFamily="34" charset="0"/>
              </a:rPr>
              <a:t>Accessibility was baked into Universal Design from the get-go</a:t>
            </a:r>
            <a:endParaRPr lang="en-US" b="1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004C3A8-3220-2509-D781-1FE6678DE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1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94664-639A-8DDE-CEEA-ECA3EE00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CD8CD0B-C4C0-DF1C-0EC0-40F54DFB35B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 Space-Hopping Enterprise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66A235D3-EA7E-D7EB-DE20-C5329F503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1516289"/>
            <a:ext cx="8679330" cy="4791746"/>
          </a:xfrm>
          <a:prstGeom prst="rect">
            <a:avLst/>
          </a:prstGeom>
        </p:spPr>
        <p:txBody>
          <a:bodyPr/>
          <a:lstStyle/>
          <a:p>
            <a:pPr marR="0" lvl="0">
              <a:lnSpc>
                <a:spcPct val="107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From its initial emphasis on </a:t>
            </a: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physical spaces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Universal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Moved into </a:t>
            </a:r>
            <a:r>
              <a:rPr lang="en-US" b="1" dirty="0">
                <a:latin typeface="Aptos" panose="020B0004020202020204" pitchFamily="34" charset="0"/>
              </a:rPr>
              <a:t>pedagogical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Became known as Universal Design in Learning or Universal Design for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Most recently, UDIL hopped to </a:t>
            </a:r>
            <a:r>
              <a:rPr lang="en-US" b="1" dirty="0">
                <a:latin typeface="Aptos" panose="020B0004020202020204" pitchFamily="34" charset="0"/>
              </a:rPr>
              <a:t>digital spaces/environments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774CD6E-C7D9-C539-B618-A0D042697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3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C668C-9567-13E8-25E1-8A4F0205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257712D-3C7A-CA50-9847-94D5C4F6AF7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UDIL Manifesto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00C464ED-42BA-4E3A-0F3F-A78ECA1EF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At its fundamental core basic, UDIL is a pedagogy that adheres to the following principles: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Learner agency is the desired outcome of learning.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Learners should be purposeful, resourceful, and action-oriented. 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Barriers to learning should be eliminated.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environment is the problem, not the learner.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UDIL seeks to change the learning environment when learners are not able to learn.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Flexible and accessible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 is the key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Designing courses so that as many learners as possible can participate is the key to success. </a:t>
            </a:r>
            <a:endParaRPr lang="en-US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C577111-F50B-59EE-8C05-A31D44002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FF4C5-919F-D149-0B2E-FD3E915A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5F50692-F94E-0F22-4162-13C5A0D8948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CAST: Three Guidelines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C301E9C8-68C9-9A54-37BB-E02D9F57A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latin typeface="Aptos" panose="020B0004020202020204" pitchFamily="34" charset="0"/>
              </a:rPr>
              <a:t>According to </a:t>
            </a:r>
            <a:r>
              <a:rPr lang="en-US" b="1" dirty="0">
                <a:latin typeface="Aptos" panose="020B0004020202020204" pitchFamily="34" charset="0"/>
                <a:hlinkClick r:id="rId3"/>
              </a:rPr>
              <a:t>CAST</a:t>
            </a:r>
            <a:r>
              <a:rPr lang="en-US" b="1" dirty="0">
                <a:latin typeface="Aptos" panose="020B0004020202020204" pitchFamily="34" charset="0"/>
              </a:rPr>
              <a:t>, an education resource promoting UDIL, there are three different guidelines that help make learners successful:</a:t>
            </a:r>
            <a:endParaRPr lang="en-US" b="1" i="0" dirty="0">
              <a:effectLst/>
              <a:latin typeface="Aptos" panose="020B00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ptos" panose="020B0004020202020204" pitchFamily="34" charset="0"/>
              </a:rPr>
              <a:t>Multiple Means of Engagement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ptos" panose="020B0004020202020204" pitchFamily="34" charset="0"/>
              </a:rPr>
              <a:t>Multiple Means of Representation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ptos" panose="020B0004020202020204" pitchFamily="34" charset="0"/>
              </a:rPr>
              <a:t>Multiple Means of Action &amp; Expression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8609760-7653-0CCD-EE5D-89B68842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1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FC532-FD1A-F23F-6758-54390AB3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5ADC455-E578-8475-4300-C50623F8D3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Engagement, Definition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93CF3369-68B6-28A8-B6EB-7F5867DB1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When instructors need to do any of the following,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encourage learner </a:t>
            </a:r>
            <a:r>
              <a:rPr lang="en-US" sz="2400" b="0" i="0" dirty="0">
                <a:effectLst/>
                <a:latin typeface="Aptos" panose="020B0004020202020204" pitchFamily="34" charset="0"/>
              </a:rPr>
              <a:t>interest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s</a:t>
            </a:r>
            <a:r>
              <a:rPr lang="en-US" sz="2400" b="0" i="0" dirty="0">
                <a:effectLst/>
                <a:latin typeface="Aptos" panose="020B0004020202020204" pitchFamily="34" charset="0"/>
              </a:rPr>
              <a:t>ustain learner persistence</a:t>
            </a:r>
          </a:p>
          <a:p>
            <a:pPr marL="857250" lvl="1" indent="-342900"/>
            <a:r>
              <a:rPr lang="en-US" sz="2400" b="0" i="0" dirty="0">
                <a:effectLst/>
                <a:latin typeface="Aptos" panose="020B0004020202020204" pitchFamily="34" charset="0"/>
              </a:rPr>
              <a:t>offer opportunities to practice self-regulation</a:t>
            </a:r>
          </a:p>
          <a:p>
            <a:r>
              <a:rPr lang="en-US" dirty="0">
                <a:latin typeface="Aptos" panose="020B0004020202020204" pitchFamily="34" charset="0"/>
              </a:rPr>
              <a:t>they can design multiple means of engagement.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38A2057-9151-D8EC-C32C-1E72061E5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9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4C5C-F79B-379D-BC84-CA835C7CC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ACF746A-74DB-B577-BA48-13E92589B58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Engagement, Options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B4101774-8074-EC76-B505-D66129DD4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50000"/>
              </a:lnSpc>
            </a:pPr>
            <a:r>
              <a:rPr lang="en-US" b="1" dirty="0">
                <a:latin typeface="Aptos" panose="020B0004020202020204" pitchFamily="34" charset="0"/>
              </a:rPr>
              <a:t>When designing multiple means of engagement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instructors can:</a:t>
            </a:r>
            <a:endParaRPr lang="en-US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Make the goals/purpose of assignments clear and specific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Provide for learner choice whenever possible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Foster collaboration whenever possible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Support/build in opportunities for self-assessment and reflection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CA2153B1-9F94-623E-FDFC-3EB72A265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D4A43-53BC-A254-9FF3-363CCC6E9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EF96EFF-D513-503B-0491-66791E6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Engagement, Example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AEB2A16-87D3-6AAB-97ED-DBCA731EFE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pPr algn="l" rtl="0" fontAlgn="base">
              <a:lnSpc>
                <a:spcPct val="150000"/>
              </a:lnSpc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a lecture course in which students struggle to understand how theory translates into practice, an instructor might create multiple means of engagement by: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lvl="1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using service learning projects and/or group work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lvl="1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having students complete weekly personal reflections about learning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lvl="1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giving students opportunity for feedback in every class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C2A9C55F-2499-4E0C-6308-5BFFE41B4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4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EFAC-F904-469E-0D8D-D35C13526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C3D805-0FBE-C467-0125-6235F9D8392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Multiple Means of Representation, Definition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E7A75AA-8953-2EF8-336B-0B0CB1790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799" y="1516289"/>
            <a:ext cx="9500661" cy="47917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When instructors want to help learners with the following,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perception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language and symbols</a:t>
            </a:r>
          </a:p>
          <a:p>
            <a:pPr marL="857250" lvl="1" indent="-342900"/>
            <a:r>
              <a:rPr lang="en-US" sz="2400" dirty="0">
                <a:latin typeface="Aptos" panose="020B0004020202020204" pitchFamily="34" charset="0"/>
              </a:rPr>
              <a:t>comprehension </a:t>
            </a:r>
          </a:p>
          <a:p>
            <a:pPr marL="342900" indent="-342900"/>
            <a:r>
              <a:rPr lang="en-US" dirty="0">
                <a:latin typeface="Aptos" panose="020B0004020202020204" pitchFamily="34" charset="0"/>
              </a:rPr>
              <a:t>they can design multiple means of representation.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8AD1BFCE-004E-8897-7010-E44E46293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296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C32B6283-03ED-DB45-8577-1F6DC670988E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9A7B16C1-0382-2546-9336-AACA8959A69D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9314E5F9-BE74-BC4B-8BF8-BCA27540710A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277786D9-125E-6446-8E8A-0AC02120ED87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9314E5F9-BE74-BC4B-8BF8-BCA27540710A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BAEC2CF7-D15F-A248-B07B-D6CE4FADC1FB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CoreTone-1920x1080Widescreen" id="{A5C0D1A4-7699-DA46-B8B5-AB30EB9BB3E2}" vid="{5D6ADB2A-EA8D-474A-A07C-8AD345670B2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75de8b18-0d20-4bbd-afca-90ddc8012e31" xsi:nil="true"/>
    <Leaders xmlns="75de8b18-0d20-4bbd-afca-90ddc8012e31">
      <UserInfo>
        <DisplayName/>
        <AccountId xsi:nil="true"/>
        <AccountType/>
      </UserInfo>
    </Leaders>
    <Member_Groups xmlns="75de8b18-0d20-4bbd-afca-90ddc8012e31">
      <UserInfo>
        <DisplayName/>
        <AccountId xsi:nil="true"/>
        <AccountType/>
      </UserInfo>
    </Member_Groups>
    <Owner xmlns="75de8b18-0d20-4bbd-afca-90ddc8012e31">
      <UserInfo>
        <DisplayName/>
        <AccountId xsi:nil="true"/>
        <AccountType/>
      </UserInfo>
    </Owner>
    <Members xmlns="75de8b18-0d20-4bbd-afca-90ddc8012e31">
      <UserInfo>
        <DisplayName/>
        <AccountId xsi:nil="true"/>
        <AccountType/>
      </UserInfo>
    </Members>
    <AppVersion xmlns="75de8b18-0d20-4bbd-afca-90ddc8012e31" xsi:nil="true"/>
    <FolderType xmlns="75de8b18-0d20-4bbd-afca-90ddc8012e31" xsi:nil="true"/>
    <CultureName xmlns="75de8b18-0d20-4bbd-afca-90ddc8012e31" xsi:nil="true"/>
    <Distribution_Groups xmlns="75de8b18-0d20-4bbd-afca-90ddc8012e31" xsi:nil="true"/>
    <DefaultSectionNames xmlns="75de8b18-0d20-4bbd-afca-90ddc8012e31" xsi:nil="true"/>
    <Invited_Members xmlns="75de8b18-0d20-4bbd-afca-90ddc8012e31" xsi:nil="true"/>
    <TeamsChannelId xmlns="75de8b18-0d20-4bbd-afca-90ddc8012e31" xsi:nil="true"/>
    <Invited_Leaders xmlns="75de8b18-0d20-4bbd-afca-90ddc8012e31" xsi:nil="true"/>
    <IsNotebookLocked xmlns="75de8b18-0d20-4bbd-afca-90ddc8012e31" xsi:nil="true"/>
    <Math_Settings xmlns="75de8b18-0d20-4bbd-afca-90ddc8012e31" xsi:nil="true"/>
    <Templates xmlns="75de8b18-0d20-4bbd-afca-90ddc8012e31" xsi:nil="true"/>
    <Has_Leaders_Only_SectionGroup xmlns="75de8b18-0d20-4bbd-afca-90ddc8012e31" xsi:nil="true"/>
    <Is_Collaboration_Space_Locked xmlns="75de8b18-0d20-4bbd-afca-90ddc8012e31" xsi:nil="true"/>
    <LMS_Mappings xmlns="75de8b18-0d20-4bbd-afca-90ddc8012e31" xsi:nil="true"/>
    <TaxCatchAll xmlns="7108a25f-0732-4d51-82e7-dfc57b6faacf" xsi:nil="true"/>
    <lcf76f155ced4ddcb4097134ff3c332f xmlns="75de8b18-0d20-4bbd-afca-90ddc8012e31">
      <Terms xmlns="http://schemas.microsoft.com/office/infopath/2007/PartnerControls"/>
    </lcf76f155ced4ddcb4097134ff3c332f>
    <Self_Registration_Enabled xmlns="75de8b18-0d20-4bbd-afca-90ddc8012e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2D8ADA-F7F0-4139-B9A2-74B080EC99EB}">
  <ds:schemaRefs>
    <ds:schemaRef ds:uri="http://purl.org/dc/terms/"/>
    <ds:schemaRef ds:uri="75de8b18-0d20-4bbd-afca-90ddc8012e31"/>
    <ds:schemaRef ds:uri="http://purl.org/dc/elements/1.1/"/>
    <ds:schemaRef ds:uri="http://schemas.microsoft.com/office/2006/documentManagement/types"/>
    <ds:schemaRef ds:uri="http://schemas.microsoft.com/office/2006/metadata/properties"/>
    <ds:schemaRef ds:uri="7108a25f-0732-4d51-82e7-dfc57b6faac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9494</TotalTime>
  <Words>1775</Words>
  <Application>Microsoft Macintosh PowerPoint</Application>
  <PresentationFormat>Widescreen</PresentationFormat>
  <Paragraphs>187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NimbusRomNo9L</vt:lpstr>
      <vt:lpstr>Oswald</vt:lpstr>
      <vt:lpstr>Symbol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Universal Design in Learning (UDIL)</vt:lpstr>
      <vt:lpstr>Background</vt:lpstr>
      <vt:lpstr>A Space-Hopping Enterprise</vt:lpstr>
      <vt:lpstr>UDIL Manifesto</vt:lpstr>
      <vt:lpstr>CAST: Three Guidelines</vt:lpstr>
      <vt:lpstr>Multiple Means of Engagement, Definition</vt:lpstr>
      <vt:lpstr>Multiple Means of Engagement, Options</vt:lpstr>
      <vt:lpstr>Multiple Means of Engagement, Example</vt:lpstr>
      <vt:lpstr>Multiple Means of Representation, Definition</vt:lpstr>
      <vt:lpstr>Multiple Means of Representation, Options</vt:lpstr>
      <vt:lpstr>Multiple Means of Representation, Example</vt:lpstr>
      <vt:lpstr>Multiple Means of Action &amp; Expression, Definition</vt:lpstr>
      <vt:lpstr>Multiple Means of Action &amp; Expression, Options</vt:lpstr>
      <vt:lpstr>Multiple Means of Action &amp; Expression, Example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Embry, Kristi</cp:lastModifiedBy>
  <cp:revision>189</cp:revision>
  <dcterms:created xsi:type="dcterms:W3CDTF">2022-09-16T20:35:48Z</dcterms:created>
  <dcterms:modified xsi:type="dcterms:W3CDTF">2025-07-18T00:21:32Z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